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338" r:id="rId9"/>
    <p:sldId id="339" r:id="rId10"/>
    <p:sldId id="340" r:id="rId11"/>
    <p:sldId id="341" r:id="rId12"/>
    <p:sldId id="342" r:id="rId13"/>
    <p:sldId id="343" r:id="rId14"/>
    <p:sldId id="269" r:id="rId15"/>
    <p:sldId id="270" r:id="rId16"/>
    <p:sldId id="271" r:id="rId17"/>
    <p:sldId id="272" r:id="rId18"/>
    <p:sldId id="273" r:id="rId19"/>
    <p:sldId id="349" r:id="rId20"/>
    <p:sldId id="274" r:id="rId21"/>
    <p:sldId id="346" r:id="rId22"/>
    <p:sldId id="275" r:id="rId23"/>
    <p:sldId id="347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4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45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48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50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ECD1B-8FB3-4055-96AC-EB07A14493B3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CF5CF-29A7-42C9-84BC-C0259C30D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5CF-29A7-42C9-84BC-C0259C30DE95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7D59-D25B-4E73-9216-3BCDB6149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B687-5851-49FA-9188-0B1B0CEFCAA4}" type="datetimeFigureOut">
              <a:rPr lang="en-US" smtClean="0"/>
              <a:pPr/>
              <a:t>8/19/2017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498D-F05F-4367-BD7A-8B6E843C1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pacificu.edu/optometry/ce/courses/13036/images/Fig20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822019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BAKTERI PENYEBAB</a:t>
            </a:r>
          </a:p>
          <a:p>
            <a:pPr algn="ctr" eaLnBrk="0" hangingPunct="0">
              <a:defRPr/>
            </a:pP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INFEKSI SALURAN NAFAS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419600"/>
            <a:ext cx="7467600" cy="1752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err="1" smtClean="0">
                <a:solidFill>
                  <a:srgbClr val="002060"/>
                </a:solidFill>
                <a:latin typeface="+mj-lt"/>
              </a:rPr>
              <a:t>Baedah</a:t>
            </a:r>
            <a:r>
              <a:rPr lang="en-US" sz="4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+mj-lt"/>
              </a:rPr>
              <a:t>Madjid</a:t>
            </a:r>
            <a:endParaRPr lang="en-US" sz="4400" b="1" i="1" dirty="0" smtClean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Bagian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Mikrobiologi</a:t>
            </a: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Fak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Kedokteran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Unhas</a:t>
            </a: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+mj-lt"/>
              </a:rPr>
              <a:t>2017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142" y="0"/>
            <a:ext cx="652774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Terbanyak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Saluran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Bgn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Tengah #1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071546"/>
          <a:ext cx="8643999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643206"/>
                <a:gridCol w="3786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PENYAKIT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GB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Epiglotitis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Jarang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Haemophilus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influenzae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Streptococcus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pneumoniae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Corynebacterium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diphtheriae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Neisseria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meningitidis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Laryngitis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croup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Parainfluenza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viruses, influenza virus, adenovirus, occasionally respiratory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syncytial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virus, rhinoviruses, corona viruses,  echoviruses</a:t>
                      </a:r>
                      <a:endParaRPr lang="en-GB" sz="2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Jarang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142" y="0"/>
            <a:ext cx="652774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Terbanyak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Saluran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Bgn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Tengah #2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071546"/>
          <a:ext cx="8643999" cy="565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143272"/>
                <a:gridCol w="335758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PENYAKIT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BAKTERI &amp; FUNGI</a:t>
                      </a:r>
                      <a:endParaRPr lang="en-GB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Laryngo-tracheitis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laryngo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tracheo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-bronchitis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 laryngitis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latin typeface="+mn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Haemophilus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influ-enzae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Staphylococcus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aureus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en-GB" sz="2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Bronchitis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Parainfluenza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viruses, Influenza viruses, respiratory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syncytial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virus, adenovirus, measles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Bordetella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pertussis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influenzae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Mycoplasma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pneumoniae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Chlamydia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pneumoniae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520" y="0"/>
            <a:ext cx="676499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Terbanyak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Saluran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Bgn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Bawah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 1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052724"/>
          <a:ext cx="9144000" cy="501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2014558"/>
                <a:gridCol w="1843094"/>
                <a:gridCol w="1814506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SINDROM</a:t>
                      </a:r>
                      <a:endParaRPr lang="en-GB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VIRUS</a:t>
                      </a:r>
                      <a:endParaRPr lang="en-GB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BAKTERI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FUNGI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LAIN-2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Acute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Influenza,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parainfluenza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adeno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-virus, R.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syncytial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virus (infants)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Strept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pneumoniae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Staphyloc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aureus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H. influenza,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Enterobac-teriaceae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Legionella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anaerobes,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Pseudomo-nas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aerogi-nosa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albican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Aspergillus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sp.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Mycoplasma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pneumonia,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Pneumocystitis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carinini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Chlamydia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trachomatis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bayi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),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Chlamydia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pneumoniae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0"/>
            <a:ext cx="676499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Terbanyak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Saluran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Bgn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Bawah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 2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144841"/>
          <a:ext cx="9144000" cy="570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118439"/>
                <a:gridCol w="2696331"/>
                <a:gridCol w="1571636"/>
                <a:gridCol w="19287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SINDROM</a:t>
                      </a:r>
                      <a:endParaRPr lang="en-GB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VIRUS</a:t>
                      </a:r>
                      <a:endParaRPr lang="en-GB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BAKTERI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FUNGI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LAIN-2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Pneumonia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khronik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Jarang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Mycobacterium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tuberculosis,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mycobacteria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lain,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Nocardia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i="1" dirty="0" smtClean="0">
                          <a:solidFill>
                            <a:srgbClr val="002060"/>
                          </a:solidFill>
                        </a:rPr>
                        <a:t>C. </a:t>
                      </a:r>
                      <a:r>
                        <a:rPr lang="en-GB" sz="2400" b="1" i="1" dirty="0" err="1" smtClean="0">
                          <a:solidFill>
                            <a:srgbClr val="002060"/>
                          </a:solidFill>
                        </a:rPr>
                        <a:t>albicans</a:t>
                      </a:r>
                      <a:endParaRPr lang="en-GB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Paragonimud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westermani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Abses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Paru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Campuran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anaerobe,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Actinomycetes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Nocardia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aureus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Enterobacteriaceae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P.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aeroginosa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Aspergillus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Entamoeba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histoytica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endParaRPr lang="en-GB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Empyema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endParaRPr lang="en-GB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ada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endParaRPr lang="en-GB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Mixed anaerobes,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aureus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pneumooniae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Enterobacteriaceae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P.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aeroginosa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820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7030A0"/>
                </a:solidFill>
                <a:cs typeface="Arial" charset="0"/>
              </a:rPr>
              <a:t>Langsung</a:t>
            </a:r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  <a:cs typeface="Arial" charset="0"/>
              </a:rPr>
              <a:t>Tidak</a:t>
            </a:r>
            <a:r>
              <a:rPr lang="en-US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charset="0"/>
              </a:rPr>
              <a:t>langsung</a:t>
            </a:r>
            <a:r>
              <a:rPr lang="en-US" b="1" dirty="0" smtClean="0"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cs typeface="Arial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cs typeface="Arial" charset="0"/>
              </a:rPr>
              <a:t>hematogenous</a:t>
            </a:r>
            <a:endParaRPr lang="en-US" sz="2800" b="1" dirty="0" smtClean="0">
              <a:solidFill>
                <a:srgbClr val="0070C0"/>
              </a:solidFill>
              <a:cs typeface="Arial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70C0"/>
                </a:solidFill>
                <a:cs typeface="Arial" charset="0"/>
              </a:rPr>
              <a:t>                     - </a:t>
            </a:r>
            <a:r>
              <a:rPr lang="en-US" sz="2800" b="1" dirty="0" err="1" smtClean="0">
                <a:solidFill>
                  <a:srgbClr val="0070C0"/>
                </a:solidFill>
                <a:cs typeface="Arial" charset="0"/>
              </a:rPr>
              <a:t>lymphogenous</a:t>
            </a:r>
            <a:endParaRPr lang="en-US" sz="28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89" y="0"/>
            <a:ext cx="30902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Arial" pitchFamily="34" charset="0"/>
              </a:rPr>
              <a:t>Penularan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24400"/>
            <a:ext cx="8077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Kontak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langsung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: droplet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Tidak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Langsung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Penularan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melalui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udara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00B050"/>
                </a:solidFill>
                <a:latin typeface="+mn-lt"/>
                <a:cs typeface="Arial" charset="0"/>
              </a:rPr>
              <a:t> Endogen  (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cs typeface="Arial" charset="0"/>
              </a:rPr>
              <a:t>dissiminasi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Arial" charset="0"/>
              </a:rPr>
              <a:t>) : organ 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cs typeface="Arial" charset="0"/>
              </a:rPr>
              <a:t>ke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Arial" charset="0"/>
              </a:rPr>
              <a:t> organ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00B050"/>
                </a:solidFill>
                <a:latin typeface="+mn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cs typeface="Arial" charset="0"/>
              </a:rPr>
              <a:t>Eksogen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Arial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  <a:cs typeface="Arial" charset="0"/>
              </a:rPr>
              <a:t>manusia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  <a:cs typeface="Arial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cs typeface="Arial" charset="0"/>
              </a:rPr>
              <a:t>ke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Arial" charset="0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  <a:cs typeface="Arial" charset="0"/>
              </a:rPr>
              <a:t>manusia</a:t>
            </a:r>
            <a:endParaRPr lang="en-US" sz="3600" b="1" dirty="0">
              <a:solidFill>
                <a:srgbClr val="00B05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533400" y="1295400"/>
            <a:ext cx="25146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172200" y="1295400"/>
            <a:ext cx="2514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28596" y="3786190"/>
            <a:ext cx="25146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6172200" y="3810000"/>
            <a:ext cx="2514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3581400" y="1371600"/>
            <a:ext cx="2057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3352800" y="2667000"/>
            <a:ext cx="25146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685800" y="1371600"/>
            <a:ext cx="2133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dirty="0">
                <a:solidFill>
                  <a:srgbClr val="000000"/>
                </a:solidFill>
              </a:rPr>
              <a:t>PORT THE ENTRY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 dirty="0">
                <a:solidFill>
                  <a:srgbClr val="000000"/>
                </a:solidFill>
              </a:rPr>
              <a:t>Mucosa  of respiratory tract</a:t>
            </a:r>
            <a:endParaRPr lang="en-US" sz="2400" dirty="0"/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3733800" y="1371600"/>
            <a:ext cx="16764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rgbClr val="000000"/>
                </a:solidFill>
              </a:rPr>
              <a:t>HOST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 Patients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</a:rPr>
              <a:t>Carrier</a:t>
            </a:r>
            <a:endParaRPr lang="en-US" sz="2400"/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429000" y="2971800"/>
            <a:ext cx="2362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>
                <a:solidFill>
                  <a:srgbClr val="000000"/>
                </a:solidFill>
              </a:rPr>
              <a:t>AGENTS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Bacteria</a:t>
            </a:r>
            <a:endParaRPr lang="en-US" sz="24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Viruses</a:t>
            </a:r>
            <a:endParaRPr lang="en-US" sz="24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Fungi</a:t>
            </a:r>
            <a:endParaRPr lang="en-US" sz="2400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6324600" y="1371600"/>
            <a:ext cx="2286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>
                <a:solidFill>
                  <a:srgbClr val="000000"/>
                </a:solidFill>
              </a:rPr>
              <a:t>PORT THE OUTLET</a:t>
            </a:r>
            <a:endParaRPr lang="en-US" sz="28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- Mucosa  of respiratory tract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 -  Skin lesion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6248400" y="4191000"/>
            <a:ext cx="2514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>
                <a:solidFill>
                  <a:srgbClr val="000000"/>
                </a:solidFill>
              </a:rPr>
              <a:t>RESERVOIRS</a:t>
            </a:r>
          </a:p>
          <a:p>
            <a:pPr algn="ctr" eaLnBrk="0" hangingPunct="0">
              <a:lnSpc>
                <a:spcPct val="75000"/>
              </a:lnSpc>
            </a:pPr>
            <a:endParaRPr lang="en-US" sz="1200" b="1">
              <a:solidFill>
                <a:srgbClr val="000000"/>
              </a:solidFill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Droplet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Sputum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   Pus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>
                <a:solidFill>
                  <a:srgbClr val="000000"/>
                </a:solidFill>
              </a:rPr>
              <a:t>  Skin lesion secretion</a:t>
            </a:r>
            <a:endParaRPr lang="en-US" sz="2400" b="1"/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3428992" y="4786322"/>
            <a:ext cx="2209800" cy="1249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</a:rPr>
              <a:t>SOURCES </a:t>
            </a:r>
            <a:endParaRPr lang="en-US" sz="2800" dirty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00"/>
                </a:solidFill>
              </a:rPr>
              <a:t>Droplet</a:t>
            </a:r>
            <a:endParaRPr lang="en-US" sz="2400" dirty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00"/>
                </a:solidFill>
              </a:rPr>
              <a:t>  Air</a:t>
            </a:r>
            <a:endParaRPr lang="en-US" sz="2400" dirty="0"/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685800" y="4343400"/>
            <a:ext cx="2209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800" b="1" dirty="0">
                <a:solidFill>
                  <a:srgbClr val="000000"/>
                </a:solidFill>
              </a:rPr>
              <a:t>ROUTES</a:t>
            </a:r>
          </a:p>
          <a:p>
            <a:pPr algn="ctr" eaLnBrk="0" hangingPunct="0">
              <a:lnSpc>
                <a:spcPct val="7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400" b="1" dirty="0">
                <a:solidFill>
                  <a:srgbClr val="000000"/>
                </a:solidFill>
              </a:rPr>
              <a:t> Directly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400" b="1" dirty="0">
                <a:solidFill>
                  <a:srgbClr val="000000"/>
                </a:solidFill>
              </a:rPr>
              <a:t> Air</a:t>
            </a:r>
          </a:p>
        </p:txBody>
      </p:sp>
      <p:sp>
        <p:nvSpPr>
          <p:cNvPr id="201746" name="AutoShape 18"/>
          <p:cNvSpPr>
            <a:spLocks noChangeArrowheads="1"/>
          </p:cNvSpPr>
          <p:nvPr/>
        </p:nvSpPr>
        <p:spPr bwMode="auto">
          <a:xfrm>
            <a:off x="5410200" y="18288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47" name="AutoShape 19"/>
          <p:cNvSpPr>
            <a:spLocks noChangeArrowheads="1"/>
          </p:cNvSpPr>
          <p:nvPr/>
        </p:nvSpPr>
        <p:spPr bwMode="auto">
          <a:xfrm>
            <a:off x="7391400" y="32766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48" name="AutoShape 20"/>
          <p:cNvSpPr>
            <a:spLocks noChangeArrowheads="1"/>
          </p:cNvSpPr>
          <p:nvPr/>
        </p:nvSpPr>
        <p:spPr bwMode="auto">
          <a:xfrm>
            <a:off x="5486400" y="53340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49" name="AutoShape 21"/>
          <p:cNvSpPr>
            <a:spLocks noChangeArrowheads="1"/>
          </p:cNvSpPr>
          <p:nvPr/>
        </p:nvSpPr>
        <p:spPr bwMode="auto">
          <a:xfrm>
            <a:off x="2667000" y="53340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0" name="AutoShape 22"/>
          <p:cNvSpPr>
            <a:spLocks noChangeArrowheads="1"/>
          </p:cNvSpPr>
          <p:nvPr/>
        </p:nvSpPr>
        <p:spPr bwMode="auto">
          <a:xfrm>
            <a:off x="4495800" y="23622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1" name="AutoShape 23"/>
          <p:cNvSpPr>
            <a:spLocks noChangeArrowheads="1"/>
          </p:cNvSpPr>
          <p:nvPr/>
        </p:nvSpPr>
        <p:spPr bwMode="auto">
          <a:xfrm>
            <a:off x="5715000" y="3048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2" name="AutoShape 24"/>
          <p:cNvSpPr>
            <a:spLocks noChangeArrowheads="1"/>
          </p:cNvSpPr>
          <p:nvPr/>
        </p:nvSpPr>
        <p:spPr bwMode="auto">
          <a:xfrm>
            <a:off x="5715000" y="4038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3" name="AutoShape 25"/>
          <p:cNvSpPr>
            <a:spLocks noChangeArrowheads="1"/>
          </p:cNvSpPr>
          <p:nvPr/>
        </p:nvSpPr>
        <p:spPr bwMode="auto">
          <a:xfrm>
            <a:off x="4419600" y="4267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4" name="AutoShape 26"/>
          <p:cNvSpPr>
            <a:spLocks noChangeArrowheads="1"/>
          </p:cNvSpPr>
          <p:nvPr/>
        </p:nvSpPr>
        <p:spPr bwMode="auto">
          <a:xfrm>
            <a:off x="2819400" y="40386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5" name="AutoShape 27"/>
          <p:cNvSpPr>
            <a:spLocks noChangeArrowheads="1"/>
          </p:cNvSpPr>
          <p:nvPr/>
        </p:nvSpPr>
        <p:spPr bwMode="auto">
          <a:xfrm>
            <a:off x="2819400" y="28194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1756" name="AutoShape 28"/>
          <p:cNvSpPr>
            <a:spLocks noChangeArrowheads="1"/>
          </p:cNvSpPr>
          <p:nvPr/>
        </p:nvSpPr>
        <p:spPr bwMode="auto">
          <a:xfrm>
            <a:off x="1752600" y="31242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14400" y="0"/>
            <a:ext cx="62712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Penularan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Liwat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Udara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2714612" y="1785926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01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1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0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0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01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01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01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201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01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20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201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201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201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201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nimBg="1"/>
      <p:bldP spid="201732" grpId="0" animBg="1"/>
      <p:bldP spid="201733" grpId="0" animBg="1"/>
      <p:bldP spid="201734" grpId="0" animBg="1"/>
      <p:bldP spid="201735" grpId="0" animBg="1"/>
      <p:bldP spid="201737" grpId="0" animBg="1"/>
      <p:bldP spid="201738" grpId="0"/>
      <p:bldP spid="201743" grpId="0" animBg="1"/>
      <p:bldP spid="201744" grpId="0"/>
      <p:bldP spid="201746" grpId="0" animBg="1"/>
      <p:bldP spid="201747" grpId="0" animBg="1"/>
      <p:bldP spid="201748" grpId="0" animBg="1"/>
      <p:bldP spid="201749" grpId="0" animBg="1"/>
      <p:bldP spid="201750" grpId="0" animBg="1"/>
      <p:bldP spid="201751" grpId="0" animBg="1"/>
      <p:bldP spid="201752" grpId="0" animBg="1"/>
      <p:bldP spid="201753" grpId="0" animBg="1"/>
      <p:bldP spid="201754" grpId="0" animBg="1"/>
      <p:bldP spid="201755" grpId="0" animBg="1"/>
      <p:bldP spid="20175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214290"/>
            <a:ext cx="66848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Predesposisi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Usia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Kelainan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Sistem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Kekebalan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Kesulitan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mengeluarkan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sekret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364331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rgbClr val="002060"/>
                </a:solidFill>
                <a:cs typeface="Arial" charset="0"/>
              </a:rPr>
              <a:t>Alcoholisme</a:t>
            </a:r>
            <a:r>
              <a:rPr lang="en-US" sz="3600" b="1" dirty="0" smtClean="0">
                <a:solidFill>
                  <a:srgbClr val="002060"/>
                </a:solidFill>
                <a:cs typeface="Arial" charset="0"/>
              </a:rPr>
              <a:t>, drug abusers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4572008"/>
            <a:ext cx="82868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90000"/>
              </a:lnSpc>
              <a:buFont typeface="Wingdings" pitchFamily="2" charset="2"/>
              <a:buChar char="§"/>
              <a:tabLst>
                <a:tab pos="269875" algn="l"/>
              </a:tabLst>
            </a:pP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Tidak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sadar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→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refleks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laring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menurun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2009775" y="1905000"/>
            <a:ext cx="54578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b="1" i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Haemophilus influenzae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372476" cy="6429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Species: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Klassifikasi</a:t>
            </a:r>
            <a:endParaRPr lang="en-GB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Genus:  </a:t>
            </a:r>
            <a:r>
              <a:rPr lang="en-US" sz="4000" b="1" i="1" dirty="0" err="1" smtClean="0">
                <a:solidFill>
                  <a:srgbClr val="0070C0"/>
                </a:solidFill>
                <a:cs typeface="Arial" charset="0"/>
              </a:rPr>
              <a:t>Haemophilus</a:t>
            </a:r>
            <a:r>
              <a:rPr lang="en-US" sz="4000" b="1" i="1" dirty="0" smtClean="0">
                <a:solidFill>
                  <a:srgbClr val="0070C0"/>
                </a:solidFill>
                <a:cs typeface="Arial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357430"/>
            <a:ext cx="70723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B050"/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rgbClr val="00B050"/>
                </a:solidFill>
                <a:cs typeface="Arial" charset="0"/>
              </a:rPr>
              <a:t>influenzae</a:t>
            </a:r>
            <a:r>
              <a:rPr lang="en-US" sz="3200" b="1" i="1" dirty="0" smtClean="0">
                <a:solidFill>
                  <a:srgbClr val="00B050"/>
                </a:solidFill>
                <a:cs typeface="Arial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2060"/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rgbClr val="002060"/>
                </a:solidFill>
                <a:cs typeface="Arial" charset="0"/>
              </a:rPr>
              <a:t>haemolyticus</a:t>
            </a:r>
            <a:r>
              <a:rPr lang="en-US" sz="3200" b="1" i="1" dirty="0" smtClean="0">
                <a:solidFill>
                  <a:srgbClr val="002060"/>
                </a:solidFill>
                <a:cs typeface="Arial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70C0"/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rgbClr val="0070C0"/>
                </a:solidFill>
                <a:cs typeface="Arial" charset="0"/>
              </a:rPr>
              <a:t>paraphrohaemolyticus</a:t>
            </a:r>
            <a:r>
              <a:rPr lang="en-US" sz="3200" b="1" dirty="0" smtClean="0">
                <a:solidFill>
                  <a:srgbClr val="0070C0"/>
                </a:solidFill>
                <a:cs typeface="Arial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segnis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aphrophilus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B050"/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rgbClr val="00B050"/>
                </a:solidFill>
                <a:cs typeface="Arial" charset="0"/>
              </a:rPr>
              <a:t>ducrey</a:t>
            </a:r>
            <a:r>
              <a:rPr lang="en-US" sz="3200" b="1" dirty="0" smtClean="0">
                <a:solidFill>
                  <a:srgbClr val="00B050"/>
                </a:solidFill>
                <a:cs typeface="Arial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2060"/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rgbClr val="002060"/>
                </a:solidFill>
                <a:cs typeface="Arial" charset="0"/>
              </a:rPr>
              <a:t>aegyptius</a:t>
            </a:r>
            <a:r>
              <a:rPr lang="en-US" sz="3200" b="1" i="1" dirty="0" smtClean="0">
                <a:solidFill>
                  <a:srgbClr val="002060"/>
                </a:solidFill>
                <a:cs typeface="Arial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70C0"/>
                </a:solidFill>
                <a:cs typeface="Arial" charset="0"/>
              </a:rPr>
              <a:t>H. </a:t>
            </a:r>
            <a:r>
              <a:rPr lang="en-US" sz="3200" b="1" i="1" dirty="0" err="1" smtClean="0">
                <a:solidFill>
                  <a:srgbClr val="0070C0"/>
                </a:solidFill>
                <a:cs typeface="Arial" charset="0"/>
              </a:rPr>
              <a:t>paraprophilus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Klassifikasi</a:t>
            </a:r>
            <a:endParaRPr lang="en-GB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strain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H.  </a:t>
            </a:r>
            <a:r>
              <a:rPr lang="en-US" sz="4000" b="1" i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influenzae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: </a:t>
            </a:r>
          </a:p>
          <a:p>
            <a:pPr marL="269875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6  serotype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besar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(a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sd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f)</a:t>
            </a:r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500306"/>
            <a:ext cx="77153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R strain (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tidak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berkapsul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)  50-80% → NF  Sal 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nafas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bgn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atas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3714752"/>
            <a:ext cx="764386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tipe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b: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straitn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berkapsul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(S strain)  2-4% →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patogen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485776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tipe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a 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dan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c-f: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Berkapsul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(1-2%) → 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jarang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dianggap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patogen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 b="1" dirty="0" err="1">
                <a:latin typeface="+mn-lt"/>
              </a:rPr>
              <a:t>Setelah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pembelajaran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ini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selesai</a:t>
            </a:r>
            <a:r>
              <a:rPr lang="en-US" sz="4400" b="1" dirty="0">
                <a:latin typeface="+mn-lt"/>
              </a:rPr>
              <a:t>, </a:t>
            </a:r>
            <a:r>
              <a:rPr lang="en-US" sz="4400" b="1" dirty="0" err="1">
                <a:latin typeface="+mn-lt"/>
              </a:rPr>
              <a:t>diharapkan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mahasiswa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sudah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dapat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menjelaskan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ttg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semua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aspek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dari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bakteri-bakteri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penyebab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inf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sal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nafas</a:t>
            </a:r>
            <a:r>
              <a:rPr lang="en-US" sz="3600" b="1" dirty="0">
                <a:latin typeface="+mn-lt"/>
              </a:rPr>
              <a:t>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7624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Tujuan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Pembelajaran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602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Batang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kecil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pendek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(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coccobacilllus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),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pleomorphic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  <a:cs typeface="Arial" charset="0"/>
              </a:rPr>
              <a:t>Gram-negative, </a:t>
            </a:r>
          </a:p>
          <a:p>
            <a:pPr eaLnBrk="1" hangingPunct="1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Tidak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berspora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eaLnBrk="1" hangingPunct="1"/>
            <a:r>
              <a:rPr lang="en-US" sz="3200" b="1" dirty="0" smtClean="0"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cs typeface="Arial" charset="0"/>
              </a:rPr>
              <a:t>Tidak</a:t>
            </a:r>
            <a:r>
              <a:rPr lang="en-US" sz="32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cs typeface="Arial" charset="0"/>
              </a:rPr>
              <a:t>bergerak</a:t>
            </a:r>
            <a:endParaRPr lang="en-US" sz="3200" b="1" dirty="0" smtClean="0">
              <a:solidFill>
                <a:srgbClr val="00B050"/>
              </a:solidFill>
              <a:cs typeface="Arial" charset="0"/>
            </a:endParaRPr>
          </a:p>
          <a:p>
            <a:pPr eaLnBrk="1" hangingPunct="1"/>
            <a:r>
              <a:rPr lang="en-US" sz="3200" b="1" dirty="0" smtClean="0"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Mikro-aerofilik</a:t>
            </a:r>
            <a:endParaRPr lang="en-US" sz="3200" b="1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b="1" dirty="0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Kebanyakan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tdk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berkapsul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,   </a:t>
            </a: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bbrp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berkapsul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cs typeface="Arial" charset="0"/>
              </a:rPr>
              <a:t>polisakharida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err="1" smtClean="0">
                <a:solidFill>
                  <a:srgbClr val="00B050"/>
                </a:solidFill>
                <a:cs typeface="Arial" charset="0"/>
              </a:rPr>
              <a:t>Anaerob</a:t>
            </a:r>
            <a:r>
              <a:rPr lang="en-US" sz="32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cs typeface="Arial" charset="0"/>
              </a:rPr>
              <a:t>facultatif</a:t>
            </a:r>
            <a:endParaRPr lang="en-US" sz="3200" b="1" dirty="0" smtClean="0">
              <a:solidFill>
                <a:srgbClr val="00B05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charset="0"/>
              </a:rPr>
              <a:t>Fastidious: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cs typeface="Arial" charset="0"/>
              </a:rPr>
              <a:t>   </a:t>
            </a:r>
            <a:r>
              <a:rPr lang="en-US" sz="3200" b="1" dirty="0" err="1" smtClean="0">
                <a:solidFill>
                  <a:srgbClr val="0070C0"/>
                </a:solidFill>
                <a:cs typeface="Arial" charset="0"/>
              </a:rPr>
              <a:t>memerlukan</a:t>
            </a:r>
            <a:r>
              <a:rPr lang="en-US" sz="32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charset="0"/>
              </a:rPr>
              <a:t>faktor</a:t>
            </a:r>
            <a:r>
              <a:rPr lang="en-US" sz="3200" b="1" dirty="0" smtClean="0">
                <a:solidFill>
                  <a:srgbClr val="0070C0"/>
                </a:solidFill>
                <a:cs typeface="Arial" charset="0"/>
              </a:rPr>
              <a:t> X  </a:t>
            </a:r>
            <a:r>
              <a:rPr lang="en-US" sz="3200" b="1" dirty="0" err="1" smtClean="0">
                <a:solidFill>
                  <a:srgbClr val="0070C0"/>
                </a:solidFill>
                <a:cs typeface="Arial" charset="0"/>
              </a:rPr>
              <a:t>dan</a:t>
            </a:r>
            <a:r>
              <a:rPr lang="en-US" sz="3200" b="1" dirty="0" smtClean="0">
                <a:solidFill>
                  <a:srgbClr val="0070C0"/>
                </a:solidFill>
                <a:cs typeface="Arial" charset="0"/>
              </a:rPr>
              <a:t> V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latin typeface="Arial" charset="0"/>
                <a:cs typeface="Arial" charset="0"/>
              </a:rPr>
              <a:t>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418" y="0"/>
            <a:ext cx="3339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Sifat-sifat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IAGNOSTIK MIKROBIOLOGY\BAKT GR NEG KHUSUS\PLATE 46.jpg"/>
          <p:cNvPicPr>
            <a:picLocks noChangeAspect="1" noChangeArrowheads="1"/>
          </p:cNvPicPr>
          <p:nvPr/>
        </p:nvPicPr>
        <p:blipFill>
          <a:blip r:embed="rId2"/>
          <a:srcRect b="23484"/>
          <a:stretch>
            <a:fillRect/>
          </a:stretch>
        </p:blipFill>
        <p:spPr bwMode="auto">
          <a:xfrm>
            <a:off x="642910" y="464958"/>
            <a:ext cx="8143931" cy="5485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07220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cs typeface="Arial" charset="0"/>
              </a:rPr>
              <a:t>Hemophilus</a:t>
            </a:r>
            <a:r>
              <a:rPr lang="en-US" sz="3200" b="1" i="1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en-US" sz="3200" b="1" i="1" dirty="0" err="1" smtClean="0">
                <a:solidFill>
                  <a:srgbClr val="002060"/>
                </a:solidFill>
                <a:cs typeface="Arial" charset="0"/>
              </a:rPr>
              <a:t>influenzae</a:t>
            </a:r>
            <a:r>
              <a:rPr lang="en-US" sz="3200" b="1" dirty="0" smtClean="0">
                <a:solidFill>
                  <a:srgbClr val="002060"/>
                </a:solidFill>
                <a:cs typeface="Arial" charset="0"/>
              </a:rPr>
              <a:t> pd sputum (Gram)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85800" y="5867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 smtClean="0">
                <a:cs typeface="Arial" charset="0"/>
              </a:rPr>
              <a:t>Preparat</a:t>
            </a:r>
            <a:r>
              <a:rPr lang="en-US" sz="2800" b="1" dirty="0" smtClean="0">
                <a:cs typeface="Arial" charset="0"/>
              </a:rPr>
              <a:t> Gram </a:t>
            </a:r>
            <a:r>
              <a:rPr lang="en-US" sz="2800" b="1" dirty="0" err="1" smtClean="0">
                <a:cs typeface="Arial" charset="0"/>
              </a:rPr>
              <a:t>dari</a:t>
            </a:r>
            <a:r>
              <a:rPr lang="en-US" sz="2800" b="1" dirty="0" smtClean="0">
                <a:cs typeface="Arial" charset="0"/>
              </a:rPr>
              <a:t> Sputum</a:t>
            </a:r>
            <a:endParaRPr lang="en-US" sz="2800" dirty="0" smtClean="0"/>
          </a:p>
          <a:p>
            <a:pPr eaLnBrk="0" hangingPunct="0"/>
            <a:r>
              <a:rPr lang="en-US" sz="2800" b="1" i="1" dirty="0" smtClean="0">
                <a:cs typeface="Arial" charset="0"/>
              </a:rPr>
              <a:t>A. </a:t>
            </a:r>
            <a:r>
              <a:rPr lang="en-US" sz="2800" b="1" i="1" dirty="0" err="1" smtClean="0">
                <a:cs typeface="Arial" charset="0"/>
              </a:rPr>
              <a:t>Hemophilus</a:t>
            </a:r>
            <a:r>
              <a:rPr lang="en-US" sz="2800" b="1" i="1" dirty="0" smtClean="0">
                <a:cs typeface="Arial" charset="0"/>
              </a:rPr>
              <a:t>  </a:t>
            </a:r>
            <a:r>
              <a:rPr lang="en-US" sz="2800" b="1" i="1" dirty="0" err="1" smtClean="0">
                <a:cs typeface="Arial" charset="0"/>
              </a:rPr>
              <a:t>influenzae</a:t>
            </a:r>
            <a:r>
              <a:rPr lang="en-US" sz="2800" b="1" i="1" dirty="0" smtClean="0">
                <a:cs typeface="Arial" charset="0"/>
              </a:rPr>
              <a:t>; B. Streptococcus.</a:t>
            </a:r>
            <a:endParaRPr lang="en-US" sz="2800" dirty="0"/>
          </a:p>
        </p:txBody>
      </p:sp>
      <p:pic>
        <p:nvPicPr>
          <p:cNvPr id="21507" name="il_fi" descr="http://www.pacificu.edu/optometry/ce/courses/13036/images/Fig20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7200" y="0"/>
            <a:ext cx="81534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74" y="192880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IAGNOSTIK MIKROBIOLOGY\BAKT GR NEG KHUSUS\PLATE 47.jpg"/>
          <p:cNvPicPr>
            <a:picLocks noChangeAspect="1" noChangeArrowheads="1"/>
          </p:cNvPicPr>
          <p:nvPr/>
        </p:nvPicPr>
        <p:blipFill>
          <a:blip r:embed="rId2"/>
          <a:srcRect l="4034" t="3484" b="30375"/>
          <a:stretch>
            <a:fillRect/>
          </a:stretch>
        </p:blipFill>
        <p:spPr bwMode="auto">
          <a:xfrm>
            <a:off x="642910" y="454907"/>
            <a:ext cx="8001056" cy="51736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57214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1.  </a:t>
            </a:r>
            <a:r>
              <a:rPr lang="en-GB" sz="3200" b="1" i="1" dirty="0" smtClean="0">
                <a:solidFill>
                  <a:srgbClr val="002060"/>
                </a:solidFill>
              </a:rPr>
              <a:t>H. </a:t>
            </a:r>
            <a:r>
              <a:rPr lang="en-GB" sz="3200" b="1" i="1" dirty="0" err="1" smtClean="0">
                <a:solidFill>
                  <a:srgbClr val="002060"/>
                </a:solidFill>
              </a:rPr>
              <a:t>Influenzae</a:t>
            </a:r>
            <a:r>
              <a:rPr lang="en-GB" sz="3200" b="1" dirty="0" smtClean="0">
                <a:solidFill>
                  <a:srgbClr val="002060"/>
                </a:solidFill>
              </a:rPr>
              <a:t>, 2. </a:t>
            </a:r>
            <a:r>
              <a:rPr lang="en-GB" sz="3200" b="1" dirty="0" err="1" smtClean="0">
                <a:solidFill>
                  <a:srgbClr val="002060"/>
                </a:solidFill>
              </a:rPr>
              <a:t>Pneumococcus</a:t>
            </a:r>
            <a:r>
              <a:rPr lang="en-GB" sz="3200" b="1" dirty="0" smtClean="0">
                <a:solidFill>
                  <a:srgbClr val="002060"/>
                </a:solidFill>
              </a:rPr>
              <a:t> pd </a:t>
            </a:r>
            <a:r>
              <a:rPr lang="en-GB" sz="3200" b="1" dirty="0" err="1" smtClean="0">
                <a:solidFill>
                  <a:srgbClr val="002060"/>
                </a:solidFill>
              </a:rPr>
              <a:t>sutum</a:t>
            </a:r>
            <a:r>
              <a:rPr lang="en-GB" sz="3200" b="1" dirty="0" smtClean="0">
                <a:solidFill>
                  <a:srgbClr val="002060"/>
                </a:solidFill>
              </a:rPr>
              <a:t> (Gram)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5715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806" y="304800"/>
            <a:ext cx="75588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Virulensi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b="1" dirty="0" err="1" smtClean="0">
                <a:solidFill>
                  <a:srgbClr val="0070C0"/>
                </a:solidFill>
                <a:cs typeface="Arial" charset="0"/>
              </a:rPr>
              <a:t>Polisakharida</a:t>
            </a:r>
            <a:r>
              <a:rPr lang="en-US" sz="40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cs typeface="Arial" charset="0"/>
              </a:rPr>
              <a:t>kapsul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857496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b="1" dirty="0" err="1" smtClean="0">
                <a:solidFill>
                  <a:srgbClr val="00B050"/>
                </a:solidFill>
                <a:cs typeface="Arial" charset="0"/>
              </a:rPr>
              <a:t>Lipo-oligosakharida</a:t>
            </a:r>
            <a:r>
              <a:rPr lang="en-US" sz="40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cs typeface="Arial" charset="0"/>
              </a:rPr>
              <a:t>membran</a:t>
            </a:r>
            <a:endParaRPr lang="en-US" sz="4000" b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07194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IgA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protease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53400" cy="1600200"/>
          </a:xfrm>
        </p:spPr>
        <p:txBody>
          <a:bodyPr/>
          <a:lstStyle/>
          <a:p>
            <a:pPr marL="609600" indent="-609600" eaLnBrk="1" hangingPunct="1"/>
            <a:r>
              <a:rPr lang="en-US" sz="3600" b="1" dirty="0" smtClean="0">
                <a:solidFill>
                  <a:srgbClr val="0070C0"/>
                </a:solidFill>
              </a:rPr>
              <a:t>Portal of entry : </a:t>
            </a:r>
            <a:r>
              <a:rPr lang="en-US" sz="3600" b="1" dirty="0" err="1" smtClean="0">
                <a:solidFill>
                  <a:srgbClr val="0070C0"/>
                </a:solidFill>
              </a:rPr>
              <a:t>Saluran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nafas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</a:rPr>
              <a:t>bgn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atas</a:t>
            </a:r>
            <a:r>
              <a:rPr lang="en-US" sz="3600" b="1" dirty="0" smtClean="0">
                <a:solidFill>
                  <a:srgbClr val="0070C0"/>
                </a:solidFill>
              </a:rPr>
              <a:t> → </a:t>
            </a:r>
            <a:r>
              <a:rPr lang="en-US" sz="3600" b="1" dirty="0" err="1" smtClean="0">
                <a:solidFill>
                  <a:srgbClr val="0070C0"/>
                </a:solidFill>
              </a:rPr>
              <a:t>naso-pharinx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endParaRPr lang="en-US" sz="36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14" y="304800"/>
            <a:ext cx="42627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Patogenesis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214686"/>
            <a:ext cx="8153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0513" indent="-290513" eaLnBrk="0" hangingPunct="0">
              <a:buFont typeface="Arial" pitchFamily="34" charset="0"/>
              <a:buChar char="•"/>
              <a:defRPr/>
            </a:pPr>
            <a:r>
              <a:rPr lang="en-US" sz="3600" b="1" i="1" dirty="0">
                <a:latin typeface="+mn-lt"/>
              </a:rPr>
              <a:t> </a:t>
            </a:r>
            <a:r>
              <a:rPr lang="en-US" sz="3600" b="1" i="1" dirty="0">
                <a:solidFill>
                  <a:srgbClr val="00B050"/>
                </a:solidFill>
                <a:latin typeface="+mn-lt"/>
              </a:rPr>
              <a:t>H </a:t>
            </a:r>
            <a:r>
              <a:rPr lang="en-US" sz="3600" b="1" i="1" dirty="0" err="1">
                <a:solidFill>
                  <a:srgbClr val="00B050"/>
                </a:solidFill>
                <a:latin typeface="+mn-lt"/>
              </a:rPr>
              <a:t>influenzae</a:t>
            </a:r>
            <a:r>
              <a:rPr lang="en-US" sz="36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type b →   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menembus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epitel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naso-pharing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  →  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menyebar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secara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 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hematogen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atau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secara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langsung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ke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+mn-lt"/>
              </a:rPr>
              <a:t>mening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52667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Manifestasi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Klinik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0070C0"/>
                </a:solidFill>
              </a:rPr>
              <a:t>Meningitis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00B050"/>
                </a:solidFill>
              </a:rPr>
              <a:t>Otitis</a:t>
            </a:r>
            <a:r>
              <a:rPr lang="en-US" sz="3200" b="1" dirty="0" smtClean="0">
                <a:solidFill>
                  <a:srgbClr val="00B050"/>
                </a:solidFill>
              </a:rPr>
              <a:t> media   </a:t>
            </a:r>
            <a:r>
              <a:rPr lang="en-US" sz="3200" b="1" dirty="0" err="1" smtClean="0">
                <a:solidFill>
                  <a:srgbClr val="00B050"/>
                </a:solidFill>
              </a:rPr>
              <a:t>dan</a:t>
            </a:r>
            <a:r>
              <a:rPr lang="en-US" sz="3200" b="1" dirty="0" smtClean="0">
                <a:solidFill>
                  <a:srgbClr val="00B050"/>
                </a:solidFill>
              </a:rPr>
              <a:t>  sinusitis ( </a:t>
            </a:r>
            <a:r>
              <a:rPr lang="en-US" sz="3200" b="1" dirty="0" err="1" smtClean="0">
                <a:solidFill>
                  <a:srgbClr val="00B050"/>
                </a:solidFill>
              </a:rPr>
              <a:t>anak-anak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kecil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35743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Epiglottitis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bakterial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Akut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(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Anak-anak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2-5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thn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7181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Cellulitis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(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muka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leher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371475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00B050"/>
                </a:solidFill>
              </a:rPr>
              <a:t>Bakteriemia</a:t>
            </a:r>
            <a:r>
              <a:rPr lang="en-US" sz="3200" b="1" dirty="0" smtClean="0">
                <a:solidFill>
                  <a:srgbClr val="00B050"/>
                </a:solidFill>
              </a:rPr>
              <a:t>→  </a:t>
            </a:r>
            <a:r>
              <a:rPr lang="en-US" sz="3200" b="1" dirty="0" err="1" smtClean="0">
                <a:solidFill>
                  <a:srgbClr val="00B050"/>
                </a:solidFill>
              </a:rPr>
              <a:t>infeksi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sistemik</a:t>
            </a:r>
            <a:r>
              <a:rPr lang="en-US" sz="3200" b="1" dirty="0" smtClean="0">
                <a:solidFill>
                  <a:srgbClr val="00B050"/>
                </a:solidFill>
              </a:rPr>
              <a:t> (strain </a:t>
            </a:r>
            <a:r>
              <a:rPr lang="en-US" sz="3200" b="1" dirty="0" err="1" smtClean="0">
                <a:solidFill>
                  <a:srgbClr val="00B050"/>
                </a:solidFill>
              </a:rPr>
              <a:t>berkapsul</a:t>
            </a:r>
            <a:r>
              <a:rPr lang="en-US" sz="3200" b="1" dirty="0" smtClean="0">
                <a:solidFill>
                  <a:srgbClr val="00B050"/>
                </a:solidFill>
              </a:rPr>
              <a:t>) → meningitis  </a:t>
            </a:r>
            <a:r>
              <a:rPr lang="en-US" sz="3200" b="1" dirty="0" err="1" smtClean="0">
                <a:solidFill>
                  <a:srgbClr val="00B050"/>
                </a:solidFill>
              </a:rPr>
              <a:t>atau</a:t>
            </a:r>
            <a:r>
              <a:rPr lang="en-US" sz="3200" b="1" dirty="0" smtClean="0">
                <a:solidFill>
                  <a:srgbClr val="00B050"/>
                </a:solidFill>
              </a:rPr>
              <a:t> arthritis </a:t>
            </a:r>
            <a:r>
              <a:rPr lang="en-US" sz="3200" b="1" dirty="0" err="1" smtClean="0">
                <a:solidFill>
                  <a:srgbClr val="00B050"/>
                </a:solidFill>
              </a:rPr>
              <a:t>septika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4929198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002060"/>
                </a:solidFill>
              </a:rPr>
              <a:t>Penyakit</a:t>
            </a:r>
            <a:r>
              <a:rPr lang="en-US" sz="2800" b="1" dirty="0" smtClean="0">
                <a:solidFill>
                  <a:srgbClr val="002060"/>
                </a:solidFill>
              </a:rPr>
              <a:t> Sal </a:t>
            </a:r>
            <a:r>
              <a:rPr lang="en-US" sz="2800" b="1" dirty="0" err="1" smtClean="0">
                <a:solidFill>
                  <a:srgbClr val="002060"/>
                </a:solidFill>
              </a:rPr>
              <a:t>respirasi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990600" lvl="1" indent="-533400"/>
            <a:r>
              <a:rPr lang="en-US" sz="2800" b="1" dirty="0" smtClean="0">
                <a:solidFill>
                  <a:srgbClr val="0070C0"/>
                </a:solidFill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</a:rPr>
              <a:t>Bronkhitis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khronik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marL="990600" lvl="1" indent="-533400"/>
            <a:r>
              <a:rPr lang="en-US" sz="2800" b="1" dirty="0" smtClean="0">
                <a:solidFill>
                  <a:srgbClr val="0070C0"/>
                </a:solidFill>
              </a:rPr>
              <a:t>- Pneumonia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a.  Reservoirs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     -   </a:t>
            </a:r>
            <a:r>
              <a:rPr lang="en-US" sz="2800" b="1" i="1" dirty="0" smtClean="0"/>
              <a:t>H. </a:t>
            </a:r>
            <a:r>
              <a:rPr lang="en-US" sz="2800" b="1" i="1" dirty="0" err="1" smtClean="0"/>
              <a:t>influenzae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patogen</a:t>
            </a:r>
            <a:r>
              <a:rPr lang="en-US" sz="2800" b="1" dirty="0" smtClean="0"/>
              <a:t> pd </a:t>
            </a:r>
            <a:r>
              <a:rPr lang="en-US" sz="2800" b="1" dirty="0" err="1" smtClean="0"/>
              <a:t>manusia</a:t>
            </a:r>
            <a:r>
              <a:rPr lang="en-US" sz="2800" b="1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     -   Carrier </a:t>
            </a:r>
            <a:r>
              <a:rPr lang="en-US" sz="2800" b="1" dirty="0" err="1" smtClean="0"/>
              <a:t>manusia</a:t>
            </a:r>
            <a:r>
              <a:rPr lang="en-US" sz="2800" b="1" dirty="0" smtClean="0"/>
              <a:t>:   </a:t>
            </a:r>
            <a:r>
              <a:rPr lang="en-US" sz="2800" b="1" i="1" dirty="0" smtClean="0"/>
              <a:t>H.   </a:t>
            </a:r>
            <a:r>
              <a:rPr lang="en-US" sz="2800" b="1" i="1" dirty="0" err="1" smtClean="0"/>
              <a:t>influenzae</a:t>
            </a:r>
            <a:r>
              <a:rPr lang="en-US" sz="2800" b="1" i="1" dirty="0" smtClean="0"/>
              <a:t>  </a:t>
            </a:r>
            <a:r>
              <a:rPr lang="en-US" sz="2800" b="1" dirty="0" err="1" smtClean="0"/>
              <a:t>yg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tdk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brkapsul</a:t>
            </a:r>
            <a:r>
              <a:rPr lang="en-US" sz="2800" b="1" dirty="0" smtClean="0"/>
              <a:t>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         .  60-90%   </a:t>
            </a:r>
            <a:r>
              <a:rPr lang="en-US" sz="2800" b="1" dirty="0" err="1" smtClean="0"/>
              <a:t>anak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sehat</a:t>
            </a:r>
            <a:endParaRPr lang="en-US" sz="2800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         .  35%   </a:t>
            </a:r>
            <a:r>
              <a:rPr lang="en-US" sz="2800" b="1" dirty="0" err="1" smtClean="0"/>
              <a:t>orang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dewasa</a:t>
            </a:r>
            <a:r>
              <a:rPr lang="en-US" sz="2800" b="1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     -    2%   </a:t>
            </a:r>
            <a:r>
              <a:rPr lang="en-US" sz="2800" b="1" dirty="0" err="1" smtClean="0"/>
              <a:t>anak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sehat</a:t>
            </a:r>
            <a:r>
              <a:rPr lang="en-US" sz="2800" b="1" dirty="0" smtClean="0"/>
              <a:t>:   carrier  </a:t>
            </a:r>
            <a:r>
              <a:rPr lang="en-US" sz="2800" b="1" dirty="0" err="1" smtClean="0"/>
              <a:t>asimptomatick</a:t>
            </a:r>
            <a:endParaRPr lang="en-US" sz="2800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dirty="0" smtClean="0"/>
              <a:t>          H. </a:t>
            </a:r>
            <a:r>
              <a:rPr lang="en-US" sz="2800" b="1" i="1" dirty="0" err="1" smtClean="0"/>
              <a:t>influenzae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tipe</a:t>
            </a:r>
            <a:r>
              <a:rPr lang="en-US" sz="2800" b="1" dirty="0" smtClean="0"/>
              <a:t> b.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370806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Epidemiologi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#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8077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hangingPunct="0">
              <a:buFontTx/>
              <a:buAutoNum type="alphaLcPeriod" startAt="2"/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Penularan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inhalation droplet.   </a:t>
            </a:r>
          </a:p>
          <a:p>
            <a:pPr marL="514350" indent="-514350" eaLnBrk="0" hangingPunct="0">
              <a:defRPr/>
            </a:pPr>
            <a:r>
              <a:rPr lang="en-US" sz="2800" b="1" dirty="0"/>
              <a:t>      </a:t>
            </a:r>
            <a:r>
              <a:rPr lang="en-US" sz="2800" b="1" dirty="0" err="1">
                <a:latin typeface="+mn-lt"/>
              </a:rPr>
              <a:t>Kontak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dekat</a:t>
            </a:r>
            <a:r>
              <a:rPr lang="en-US" sz="2800" b="1" dirty="0">
                <a:latin typeface="+mn-lt"/>
              </a:rPr>
              <a:t>  </a:t>
            </a:r>
            <a:r>
              <a:rPr lang="en-US" sz="2800" b="1" dirty="0" err="1">
                <a:latin typeface="+mn-lt"/>
              </a:rPr>
              <a:t>permudah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penularan</a:t>
            </a:r>
            <a:r>
              <a:rPr lang="en-US" sz="2800" b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2514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c.  </a:t>
            </a:r>
            <a:r>
              <a:rPr lang="en-US" sz="3600" b="1" dirty="0" err="1" smtClean="0">
                <a:solidFill>
                  <a:schemeClr val="tx2"/>
                </a:solidFill>
              </a:rPr>
              <a:t>Insidens</a:t>
            </a:r>
            <a:r>
              <a:rPr lang="en-US" sz="3600" b="1" dirty="0" smtClean="0">
                <a:solidFill>
                  <a:schemeClr val="tx2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</a:t>
            </a:r>
            <a:r>
              <a:rPr lang="en-US" b="1" dirty="0" err="1" smtClean="0">
                <a:solidFill>
                  <a:srgbClr val="00B050"/>
                </a:solidFill>
              </a:rPr>
              <a:t>Frekwensi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</a:rPr>
              <a:t>infeksi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invasif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hubungannya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dgn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</a:rPr>
              <a:t>usia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tp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infeksi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jarang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terjadi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pada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usia</a:t>
            </a:r>
            <a:r>
              <a:rPr lang="en-US" b="1" dirty="0" smtClean="0">
                <a:solidFill>
                  <a:srgbClr val="00B050"/>
                </a:solidFill>
              </a:rPr>
              <a:t> 2 </a:t>
            </a:r>
            <a:r>
              <a:rPr lang="en-US" b="1" dirty="0" err="1" smtClean="0">
                <a:solidFill>
                  <a:srgbClr val="00B050"/>
                </a:solidFill>
              </a:rPr>
              <a:t>bulan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karenamasih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kekebalan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dari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ibunya</a:t>
            </a:r>
            <a:r>
              <a:rPr lang="en-US" b="1" dirty="0" smtClean="0">
                <a:solidFill>
                  <a:srgbClr val="00B050"/>
                </a:solidFill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70806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Epidemiologi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#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8229600" cy="2363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d. </a:t>
            </a:r>
            <a:r>
              <a:rPr lang="en-US" sz="3600" b="1" dirty="0" err="1">
                <a:solidFill>
                  <a:schemeClr val="tx2"/>
                </a:solidFill>
                <a:latin typeface="+mn-lt"/>
              </a:rPr>
              <a:t>Susseptibiliti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Faktor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tuan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rumah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berperan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pd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susseptibiliti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terhadap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penyakit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:  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Defisiensi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kekebalan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humoral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sekunder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,  sickle disease &amp;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infeksi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pulomonal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khronik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.  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0"/>
            <a:ext cx="8286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Sasaran</a:t>
            </a:r>
            <a:r>
              <a:rPr lang="en-US" sz="4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Pembelajaran</a:t>
            </a:r>
            <a:endParaRPr lang="en-US" sz="4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57200" y="7620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 dirty="0" err="1"/>
              <a:t>Setelah</a:t>
            </a:r>
            <a:r>
              <a:rPr lang="en-US" sz="4000" b="1" dirty="0"/>
              <a:t> </a:t>
            </a:r>
            <a:r>
              <a:rPr lang="en-US" sz="4000" b="1" dirty="0" err="1"/>
              <a:t>pembelajaran</a:t>
            </a:r>
            <a:r>
              <a:rPr lang="en-US" sz="4000" b="1" dirty="0"/>
              <a:t> </a:t>
            </a:r>
            <a:r>
              <a:rPr lang="en-US" sz="4000" b="1" dirty="0" err="1"/>
              <a:t>ini</a:t>
            </a:r>
            <a:r>
              <a:rPr lang="en-US" sz="4000" b="1" dirty="0"/>
              <a:t> </a:t>
            </a:r>
            <a:r>
              <a:rPr lang="en-US" sz="4000" b="1" dirty="0" err="1"/>
              <a:t>selesai</a:t>
            </a:r>
            <a:r>
              <a:rPr lang="en-US" sz="4000" b="1" dirty="0"/>
              <a:t>, </a:t>
            </a:r>
            <a:r>
              <a:rPr lang="en-US" sz="4000" b="1" dirty="0" err="1" smtClean="0"/>
              <a:t>diha-rapkan</a:t>
            </a:r>
            <a:r>
              <a:rPr lang="en-US" sz="4000" b="1" dirty="0" smtClean="0"/>
              <a:t> </a:t>
            </a:r>
            <a:r>
              <a:rPr lang="en-US" sz="4000" b="1" dirty="0" err="1"/>
              <a:t>mahasiswa</a:t>
            </a:r>
            <a:r>
              <a:rPr lang="en-US" sz="4000" b="1" dirty="0"/>
              <a:t> </a:t>
            </a:r>
            <a:r>
              <a:rPr lang="en-US" sz="4000" b="1" dirty="0" err="1"/>
              <a:t>sudah</a:t>
            </a:r>
            <a:r>
              <a:rPr lang="en-US" sz="4000" b="1" dirty="0"/>
              <a:t>  </a:t>
            </a:r>
            <a:r>
              <a:rPr lang="en-US" sz="4000" b="1" dirty="0" err="1"/>
              <a:t>mampu</a:t>
            </a:r>
            <a:r>
              <a:rPr lang="en-US" sz="4000" b="1" dirty="0"/>
              <a:t>:</a:t>
            </a:r>
            <a:endParaRPr lang="en-US" sz="4000" dirty="0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857224" y="5500702"/>
            <a:ext cx="8091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4.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Menyebutkan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klassifikasi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sifat-sifat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bakteri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penyebab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infeksi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sal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nafas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235743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Menyebutkan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Bakteri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Penyebab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Infeksi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Sal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Nafas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42900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sz="3200" b="1" dirty="0" smtClean="0">
                <a:solidFill>
                  <a:srgbClr val="0070C0"/>
                </a:solidFill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</a:rPr>
              <a:t>Menjelaskan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ttg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cara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penularan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Infeksi</a:t>
            </a:r>
            <a:r>
              <a:rPr lang="en-US" sz="3200" b="1" dirty="0" smtClean="0">
                <a:solidFill>
                  <a:srgbClr val="0070C0"/>
                </a:solidFill>
              </a:rPr>
              <a:t> Sal </a:t>
            </a:r>
            <a:r>
              <a:rPr lang="en-US" sz="3200" b="1" dirty="0" err="1" smtClean="0">
                <a:solidFill>
                  <a:srgbClr val="0070C0"/>
                </a:solidFill>
              </a:rPr>
              <a:t>Nafas</a:t>
            </a:r>
            <a:r>
              <a:rPr lang="en-US" sz="3200" b="1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45005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en-US" sz="3200" b="1" dirty="0" smtClean="0">
                <a:solidFill>
                  <a:srgbClr val="00B050"/>
                </a:solidFill>
              </a:rPr>
              <a:t>3. </a:t>
            </a:r>
            <a:r>
              <a:rPr lang="en-US" sz="3200" b="1" dirty="0" err="1" smtClean="0">
                <a:solidFill>
                  <a:srgbClr val="00B050"/>
                </a:solidFill>
              </a:rPr>
              <a:t>Menyebutkan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faktor-faktor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predesposisi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terjadinya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infeksi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saluran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nafas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Bahan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Pemeriksaan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Inf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nafas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bgn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atas</a:t>
            </a:r>
            <a:r>
              <a:rPr lang="en-US" b="1" dirty="0" smtClean="0">
                <a:solidFill>
                  <a:srgbClr val="0070C0"/>
                </a:solidFill>
              </a:rPr>
              <a:t>:   </a:t>
            </a:r>
            <a:r>
              <a:rPr lang="en-US" b="1" dirty="0" err="1" smtClean="0">
                <a:solidFill>
                  <a:srgbClr val="0070C0"/>
                </a:solidFill>
              </a:rPr>
              <a:t>darah</a:t>
            </a: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Nasopharynx</a:t>
            </a:r>
            <a:r>
              <a:rPr lang="en-US" b="1" dirty="0" smtClean="0">
                <a:solidFill>
                  <a:srgbClr val="00B050"/>
                </a:solidFill>
              </a:rPr>
              <a:t> swabs:  </a:t>
            </a:r>
            <a:r>
              <a:rPr lang="en-US" b="1" dirty="0" err="1" smtClean="0">
                <a:solidFill>
                  <a:srgbClr val="00B050"/>
                </a:solidFill>
              </a:rPr>
              <a:t>hanya</a:t>
            </a:r>
            <a:r>
              <a:rPr lang="en-US" b="1" dirty="0" smtClean="0">
                <a:solidFill>
                  <a:srgbClr val="00B050"/>
                </a:solidFill>
              </a:rPr>
              <a:t> carrier.</a:t>
            </a:r>
          </a:p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Inf. Sal </a:t>
            </a:r>
            <a:r>
              <a:rPr lang="en-US" b="1" dirty="0" err="1" smtClean="0">
                <a:solidFill>
                  <a:srgbClr val="002060"/>
                </a:solidFill>
              </a:rPr>
              <a:t>nafas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bgn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bawah</a:t>
            </a:r>
            <a:r>
              <a:rPr lang="en-US" b="1" dirty="0" smtClean="0">
                <a:solidFill>
                  <a:srgbClr val="002060"/>
                </a:solidFill>
              </a:rPr>
              <a:t>:  sputum,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Infeksi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lain: 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cairan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cerebrospinal  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0562" y="1643050"/>
            <a:ext cx="4191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Pemeriksaan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Laboratorium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1. </a:t>
            </a:r>
            <a:r>
              <a:rPr lang="en-US" b="1" dirty="0" err="1" smtClean="0">
                <a:solidFill>
                  <a:srgbClr val="00B050"/>
                </a:solidFill>
              </a:rPr>
              <a:t>Praparat</a:t>
            </a:r>
            <a:r>
              <a:rPr lang="en-US" b="1" dirty="0" smtClean="0">
                <a:solidFill>
                  <a:srgbClr val="00B050"/>
                </a:solidFill>
              </a:rPr>
              <a:t> Gram-stain  </a:t>
            </a:r>
            <a:r>
              <a:rPr lang="en-US" b="1" dirty="0" err="1" smtClean="0">
                <a:solidFill>
                  <a:srgbClr val="00B050"/>
                </a:solidFill>
              </a:rPr>
              <a:t>dr</a:t>
            </a:r>
            <a:r>
              <a:rPr lang="en-US" b="1" dirty="0" smtClean="0">
                <a:solidFill>
                  <a:srgbClr val="00B050"/>
                </a:solidFill>
              </a:rPr>
              <a:t> sputum  </a:t>
            </a:r>
            <a:r>
              <a:rPr lang="en-US" b="1" dirty="0" err="1" smtClean="0">
                <a:solidFill>
                  <a:srgbClr val="00B050"/>
                </a:solidFill>
              </a:rPr>
              <a:t>dan</a:t>
            </a:r>
            <a:r>
              <a:rPr lang="en-US" b="1" dirty="0" smtClean="0">
                <a:solidFill>
                  <a:srgbClr val="00B050"/>
                </a:solidFill>
              </a:rPr>
              <a:t> CSF.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2</a:t>
            </a:r>
            <a:r>
              <a:rPr lang="en-US" b="1" dirty="0" smtClean="0">
                <a:solidFill>
                  <a:srgbClr val="002060"/>
                </a:solidFill>
              </a:rPr>
              <a:t>.  </a:t>
            </a:r>
            <a:r>
              <a:rPr lang="en-US" b="1" dirty="0" err="1" smtClean="0">
                <a:solidFill>
                  <a:srgbClr val="002060"/>
                </a:solidFill>
              </a:rPr>
              <a:t>Biakan</a:t>
            </a:r>
            <a:r>
              <a:rPr lang="en-US" b="1" dirty="0" smtClean="0">
                <a:solidFill>
                  <a:srgbClr val="002060"/>
                </a:solidFill>
              </a:rPr>
              <a:t> pd CO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4C7FE5"/>
                    </a:outerShdw>
                  </a:cont>
                  <a:cont type="tree" name="">
                    <a:effect ref="fillLine"/>
                    <a:outerShdw dist="38100" dir="2700000" algn="tl">
                      <a:srgbClr val="001E5B"/>
                    </a:outerShdw>
                  </a:cont>
                  <a:effect ref="fillLine"/>
                </a:effectDag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( </a:t>
            </a:r>
            <a:r>
              <a:rPr lang="en-US" b="1" dirty="0" err="1" smtClean="0">
                <a:solidFill>
                  <a:srgbClr val="002060"/>
                </a:solidFill>
              </a:rPr>
              <a:t>di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atas</a:t>
            </a:r>
            <a:r>
              <a:rPr lang="en-US" b="1" dirty="0" smtClean="0">
                <a:solidFill>
                  <a:srgbClr val="002060"/>
                </a:solidFill>
              </a:rPr>
              <a:t> chocolate agar)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3.  Particle agglutination test.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6985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Diagnosis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Laboratorium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14029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4103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b="1" i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ea typeface="+mj-lt"/>
                <a:cs typeface="+mj-lt"/>
              </a:rPr>
              <a:t>Streptococcus pneumoniae </a:t>
            </a:r>
          </a:p>
        </p:txBody>
      </p:sp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4276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Times New Roman"/>
              </a:rPr>
              <a:t>(PNEUMOCOCCUS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0"/>
            <a:ext cx="29066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Sifat-sifat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70C0"/>
                </a:solidFill>
              </a:rPr>
              <a:t>Cocci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berbentuk</a:t>
            </a:r>
            <a:r>
              <a:rPr lang="en-US" sz="3200" b="1" dirty="0" smtClean="0">
                <a:solidFill>
                  <a:srgbClr val="0070C0"/>
                </a:solidFill>
              </a:rPr>
              <a:t> ovoid </a:t>
            </a:r>
            <a:r>
              <a:rPr lang="en-US" sz="3200" b="1" dirty="0" err="1" smtClean="0">
                <a:solidFill>
                  <a:srgbClr val="0070C0"/>
                </a:solidFill>
              </a:rPr>
              <a:t>atau</a:t>
            </a:r>
            <a:r>
              <a:rPr lang="en-US" sz="3200" b="1" dirty="0" smtClean="0">
                <a:solidFill>
                  <a:srgbClr val="0070C0"/>
                </a:solidFill>
              </a:rPr>
              <a:t> lancet,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B050"/>
                </a:solidFill>
              </a:rPr>
              <a:t>Positif</a:t>
            </a:r>
            <a:r>
              <a:rPr lang="en-US" sz="3200" b="1" dirty="0" smtClean="0">
                <a:solidFill>
                  <a:srgbClr val="00B050"/>
                </a:solidFill>
              </a:rPr>
              <a:t>  Gram,   </a:t>
            </a:r>
            <a:r>
              <a:rPr lang="en-US" sz="3200" b="1" dirty="0" err="1" smtClean="0">
                <a:solidFill>
                  <a:srgbClr val="00B050"/>
                </a:solidFill>
              </a:rPr>
              <a:t>berpasangan</a:t>
            </a:r>
            <a:endParaRPr lang="en-US" sz="3200" b="1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0030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menghasilkan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katalase</a:t>
            </a:r>
            <a:r>
              <a:rPr lang="en-US" sz="3200" b="1" dirty="0" smtClean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314324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Hemolitik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378619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2060"/>
                </a:solidFill>
              </a:rPr>
              <a:t>Berkapsul</a:t>
            </a:r>
            <a:r>
              <a:rPr lang="en-US" sz="3200" b="1" dirty="0" smtClean="0">
                <a:solidFill>
                  <a:srgbClr val="002060"/>
                </a:solidFill>
              </a:rPr>
              <a:t> (polysaccharide)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450057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Facultative </a:t>
            </a:r>
            <a:r>
              <a:rPr lang="en-US" sz="3200" b="1" dirty="0" err="1" smtClean="0">
                <a:solidFill>
                  <a:srgbClr val="0070C0"/>
                </a:solidFill>
              </a:rPr>
              <a:t>anaerob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microaerobic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14351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Bile soluble (</a:t>
            </a:r>
            <a:r>
              <a:rPr lang="en-US" sz="3200" b="1" dirty="0" err="1" smtClean="0">
                <a:solidFill>
                  <a:srgbClr val="00B050"/>
                </a:solidFill>
              </a:rPr>
              <a:t>larut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dlm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empedu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78645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Sensitif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terhdp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Optochin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IAGNOSTIK MIKROBIOLOGY\COMMON BACTERIAL INF\PLATE  14.jpg"/>
          <p:cNvPicPr>
            <a:picLocks noChangeAspect="1" noChangeArrowheads="1"/>
          </p:cNvPicPr>
          <p:nvPr/>
        </p:nvPicPr>
        <p:blipFill>
          <a:blip r:embed="rId2"/>
          <a:srcRect b="41848"/>
          <a:stretch>
            <a:fillRect/>
          </a:stretch>
        </p:blipFill>
        <p:spPr bwMode="auto">
          <a:xfrm>
            <a:off x="357158" y="214290"/>
            <a:ext cx="8186188" cy="5351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8645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Streptococcus </a:t>
            </a:r>
            <a:r>
              <a:rPr lang="en-GB" sz="3200" b="1" i="1" dirty="0" err="1" smtClean="0"/>
              <a:t>pneumoniae</a:t>
            </a:r>
            <a:r>
              <a:rPr lang="en-GB" sz="3200" b="1" i="1" dirty="0" smtClean="0"/>
              <a:t> </a:t>
            </a:r>
            <a:r>
              <a:rPr lang="en-GB" sz="3200" b="1" dirty="0" smtClean="0"/>
              <a:t>pd sputum (Gram) 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55626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atin typeface="+mn-lt"/>
              </a:rPr>
              <a:t>Pneumococci</a:t>
            </a:r>
            <a:r>
              <a:rPr lang="en-US" sz="3200" b="1" dirty="0">
                <a:latin typeface="+mn-lt"/>
              </a:rPr>
              <a:t> pd </a:t>
            </a:r>
            <a:r>
              <a:rPr lang="en-US" sz="3200" b="1" dirty="0" err="1">
                <a:latin typeface="+mn-lt"/>
              </a:rPr>
              <a:t>Preparat</a:t>
            </a:r>
            <a:r>
              <a:rPr lang="en-US" sz="3200" b="1" dirty="0">
                <a:latin typeface="+mn-lt"/>
              </a:rPr>
              <a:t> Gram </a:t>
            </a:r>
            <a:r>
              <a:rPr lang="en-US" sz="3200" b="1" dirty="0" err="1">
                <a:latin typeface="+mn-lt"/>
              </a:rPr>
              <a:t>dari</a:t>
            </a:r>
            <a:r>
              <a:rPr lang="en-US" sz="3200" b="1" dirty="0">
                <a:latin typeface="+mn-lt"/>
              </a:rPr>
              <a:t>  Liquor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39267" cy="544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838200" y="5486400"/>
            <a:ext cx="723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i="1" dirty="0">
                <a:latin typeface="+mn-lt"/>
              </a:rPr>
              <a:t>Streptococcus </a:t>
            </a:r>
            <a:r>
              <a:rPr lang="en-US" sz="3200" b="1" i="1" dirty="0" err="1">
                <a:latin typeface="+mn-lt"/>
              </a:rPr>
              <a:t>pneumoniae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(Gram)  </a:t>
            </a:r>
            <a:r>
              <a:rPr lang="en-US" sz="3200" b="1" dirty="0" err="1">
                <a:latin typeface="+mn-lt"/>
              </a:rPr>
              <a:t>dari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biakan</a:t>
            </a:r>
            <a:r>
              <a:rPr lang="en-US" sz="3200" b="1" dirty="0">
                <a:latin typeface="+mn-lt"/>
              </a:rPr>
              <a:t>   </a:t>
            </a:r>
            <a:r>
              <a:rPr lang="en-US" sz="3200" b="1" dirty="0" err="1">
                <a:latin typeface="+mn-lt"/>
              </a:rPr>
              <a:t>darah</a:t>
            </a:r>
            <a:r>
              <a:rPr lang="en-US" sz="3200" b="1" dirty="0">
                <a:latin typeface="+mn-lt"/>
              </a:rPr>
              <a:t>  </a:t>
            </a:r>
            <a:r>
              <a:rPr lang="en-US" sz="3200" b="1" dirty="0" err="1">
                <a:latin typeface="+mn-lt"/>
              </a:rPr>
              <a:t>pada</a:t>
            </a:r>
            <a:r>
              <a:rPr lang="en-US" sz="3200" b="1" dirty="0">
                <a:latin typeface="+mn-lt"/>
              </a:rPr>
              <a:t> medium </a:t>
            </a:r>
            <a:r>
              <a:rPr lang="en-US" sz="3200" b="1" dirty="0" err="1">
                <a:latin typeface="+mn-lt"/>
              </a:rPr>
              <a:t>kaldu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14282" y="571501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/>
              <a:t>Biakan</a:t>
            </a:r>
            <a:r>
              <a:rPr lang="en-US" sz="3200" b="1" dirty="0"/>
              <a:t> </a:t>
            </a:r>
            <a:r>
              <a:rPr lang="en-US" sz="3200" b="1" i="1" dirty="0"/>
              <a:t>S. </a:t>
            </a:r>
            <a:r>
              <a:rPr lang="en-US" sz="3200" b="1" i="1" dirty="0" err="1"/>
              <a:t>pneumoniae</a:t>
            </a:r>
            <a:r>
              <a:rPr lang="en-US" sz="3200" b="1" i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  </a:t>
            </a:r>
            <a:r>
              <a:rPr lang="en-US" sz="3200" b="1" dirty="0" err="1"/>
              <a:t>lempeng</a:t>
            </a:r>
            <a:r>
              <a:rPr lang="en-US" sz="3200" b="1" dirty="0"/>
              <a:t> agar </a:t>
            </a:r>
            <a:r>
              <a:rPr lang="en-US" sz="3200" b="1" dirty="0" err="1"/>
              <a:t>darah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9839" y="304800"/>
            <a:ext cx="32956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Arial" pitchFamily="34" charset="0"/>
              </a:rPr>
              <a:t>Klassifikasi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Tak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memiliki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antigen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dinding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sel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yang  group-specific  → 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tak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bisa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diklassifikasi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dengan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sistem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Lancefield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85762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§"/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Kapsul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Polisakharida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antigenik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→ 83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sero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-types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209800"/>
            <a:ext cx="6781800" cy="3276600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990600" lvl="1" indent="-533400" eaLnBrk="1" hangingPunct="1"/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Kapsul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Arial" charset="0"/>
              </a:rPr>
              <a:t>Polisakharida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  </a:t>
            </a:r>
          </a:p>
          <a:p>
            <a:pPr marL="990600" lvl="1" indent="-533400" eaLnBrk="1" hangingPunct="1"/>
            <a:r>
              <a:rPr lang="en-US" sz="3600" b="1" dirty="0" err="1" smtClean="0">
                <a:solidFill>
                  <a:srgbClr val="0070C0"/>
                </a:solidFill>
                <a:cs typeface="Arial" charset="0"/>
              </a:rPr>
              <a:t>IgA</a:t>
            </a:r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 protease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67948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Faktor-faktor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Virulensi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i="1" dirty="0" err="1" smtClean="0">
                <a:solidFill>
                  <a:srgbClr val="0070C0"/>
                </a:solidFill>
              </a:rPr>
              <a:t>Str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pneumoniae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adalah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penyebab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utama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dari</a:t>
            </a:r>
            <a:r>
              <a:rPr lang="en-US" sz="3600" b="1" dirty="0" smtClean="0">
                <a:solidFill>
                  <a:srgbClr val="0070C0"/>
                </a:solidFill>
              </a:rPr>
              <a:t>  pneumonia </a:t>
            </a:r>
            <a:r>
              <a:rPr lang="en-US" sz="3600" b="1" dirty="0" err="1" smtClean="0">
                <a:solidFill>
                  <a:srgbClr val="0070C0"/>
                </a:solidFill>
              </a:rPr>
              <a:t>bakterialis</a:t>
            </a:r>
            <a:r>
              <a:rPr lang="en-US" sz="3600" b="1" dirty="0" smtClean="0">
                <a:solidFill>
                  <a:srgbClr val="0070C0"/>
                </a:solidFill>
              </a:rPr>
              <a:t> pd </a:t>
            </a:r>
            <a:r>
              <a:rPr lang="en-US" sz="3600" b="1" dirty="0" err="1" smtClean="0">
                <a:solidFill>
                  <a:srgbClr val="0070C0"/>
                </a:solidFill>
              </a:rPr>
              <a:t>orang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dewasa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anak-anak</a:t>
            </a:r>
            <a:r>
              <a:rPr lang="en-US" sz="3600" b="1" dirty="0" smtClean="0">
                <a:solidFill>
                  <a:srgbClr val="0070C0"/>
                </a:solidFill>
              </a:rPr>
              <a:t>.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04800"/>
            <a:ext cx="49368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Arial" pitchFamily="34" charset="0"/>
              </a:rPr>
              <a:t>Gambaran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Arial" pitchFamily="34" charset="0"/>
              </a:rPr>
              <a:t>Klinik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80010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Infeksi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lain </a:t>
            </a:r>
            <a:r>
              <a:rPr lang="en-US" sz="3600" b="1" dirty="0">
                <a:latin typeface="+mn-lt"/>
              </a:rPr>
              <a:t>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otitis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media,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meningitis,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sinusitis,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 bronchitis.</a:t>
            </a:r>
          </a:p>
          <a:p>
            <a:pPr eaLnBrk="0" hangingPunct="0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0"/>
            <a:ext cx="8072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Sasaran</a:t>
            </a:r>
            <a:r>
              <a:rPr lang="en-US" sz="4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Pembelajaran</a:t>
            </a:r>
            <a:endParaRPr lang="en-US" sz="4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57200" y="7620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err="1"/>
              <a:t>Setelah</a:t>
            </a:r>
            <a:r>
              <a:rPr lang="en-US" sz="4000" b="1" dirty="0"/>
              <a:t> </a:t>
            </a:r>
            <a:r>
              <a:rPr lang="en-US" sz="4000" b="1" dirty="0" err="1"/>
              <a:t>pembelajaran</a:t>
            </a:r>
            <a:r>
              <a:rPr lang="en-US" sz="4000" b="1" dirty="0"/>
              <a:t> </a:t>
            </a:r>
            <a:r>
              <a:rPr lang="en-US" sz="4000" b="1" dirty="0" err="1"/>
              <a:t>ini</a:t>
            </a:r>
            <a:r>
              <a:rPr lang="en-US" sz="4000" b="1" dirty="0"/>
              <a:t> </a:t>
            </a:r>
            <a:r>
              <a:rPr lang="en-US" sz="4000" b="1" dirty="0" err="1"/>
              <a:t>selesai</a:t>
            </a:r>
            <a:r>
              <a:rPr lang="en-US" sz="4000" b="1" dirty="0"/>
              <a:t>, </a:t>
            </a:r>
            <a:r>
              <a:rPr lang="en-US" sz="4000" b="1" dirty="0" err="1"/>
              <a:t>diharapkan</a:t>
            </a:r>
            <a:r>
              <a:rPr lang="en-US" sz="4000" b="1" dirty="0"/>
              <a:t> </a:t>
            </a:r>
            <a:r>
              <a:rPr lang="en-US" sz="4000" b="1" dirty="0" err="1"/>
              <a:t>mahasiswa</a:t>
            </a:r>
            <a:r>
              <a:rPr lang="en-US" sz="4000" b="1" dirty="0"/>
              <a:t> </a:t>
            </a:r>
            <a:r>
              <a:rPr lang="en-US" sz="4000" b="1" dirty="0" err="1"/>
              <a:t>sudah</a:t>
            </a:r>
            <a:r>
              <a:rPr lang="en-US" sz="4000" b="1" dirty="0"/>
              <a:t>  </a:t>
            </a:r>
            <a:r>
              <a:rPr lang="en-US" sz="4000" b="1" dirty="0" err="1"/>
              <a:t>mampu</a:t>
            </a:r>
            <a:r>
              <a:rPr lang="en-US" sz="4000" b="1" dirty="0"/>
              <a:t>:</a:t>
            </a:r>
            <a:endParaRPr lang="en-US" sz="4000" dirty="0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71472" y="3929067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Menjelaskan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cara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diagnosis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laborato-rium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manifestasi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klinis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epidemio-logi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infeksi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sal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nafas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disebabkan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oleh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bakteri</a:t>
            </a:r>
            <a:r>
              <a:rPr lang="en-US" sz="3200" b="1" dirty="0" smtClean="0"/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3116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sz="3600" b="1" dirty="0" smtClean="0">
                <a:solidFill>
                  <a:srgbClr val="00B050"/>
                </a:solidFill>
              </a:rPr>
              <a:t>5. </a:t>
            </a:r>
            <a:r>
              <a:rPr lang="en-US" sz="3600" b="1" dirty="0" err="1" smtClean="0">
                <a:solidFill>
                  <a:srgbClr val="00B050"/>
                </a:solidFill>
              </a:rPr>
              <a:t>Menjelaskan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tentang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faktor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faktor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virulens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dari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bakteri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penyebab</a:t>
            </a:r>
            <a:r>
              <a:rPr lang="en-US" sz="3600" b="1" dirty="0" smtClean="0">
                <a:solidFill>
                  <a:srgbClr val="00B050"/>
                </a:solidFill>
              </a:rPr>
              <a:t>,  </a:t>
            </a:r>
            <a:r>
              <a:rPr lang="en-US" sz="3600" b="1" dirty="0" err="1" smtClean="0">
                <a:solidFill>
                  <a:srgbClr val="00B050"/>
                </a:solidFill>
              </a:rPr>
              <a:t>dan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</a:rPr>
              <a:t>patogenesis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infeksi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bakteri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penyebab</a:t>
            </a:r>
            <a:r>
              <a:rPr lang="en-US" b="1" dirty="0" smtClean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2211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609600" indent="-609600" eaLnBrk="1" hangingPunct="1"/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Gangguan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kekebalan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tubuh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609600" indent="-609600" eaLnBrk="1" hangingPunct="1"/>
            <a:r>
              <a:rPr lang="en-US" sz="3600" b="1" dirty="0" err="1" smtClean="0">
                <a:solidFill>
                  <a:srgbClr val="0070C0"/>
                </a:solidFill>
              </a:rPr>
              <a:t>Penekanan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Kekebalan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</a:rPr>
              <a:t>dan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perubahan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jaringan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akibat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</a:rPr>
              <a:t>infeksi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</a:p>
          <a:p>
            <a:pPr marL="609600" indent="-609600" eaLnBrk="1" hangingPunct="1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Hilangnya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fungsi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lien 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05000" y="457200"/>
            <a:ext cx="55708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latin typeface="+mn-lt"/>
                <a:cs typeface="Arial" pitchFamily="34" charset="0"/>
              </a:rPr>
              <a:t>Faktor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latin typeface="+mn-lt"/>
                <a:cs typeface="Arial" pitchFamily="34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latin typeface="+mn-lt"/>
                <a:cs typeface="Arial" pitchFamily="34" charset="0"/>
              </a:rPr>
              <a:t>Predisposisi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2895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Str. 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pneumoniae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     </a:t>
            </a:r>
            <a:r>
              <a:rPr lang="en-US" sz="3600" b="1" dirty="0" err="1" smtClean="0">
                <a:solidFill>
                  <a:srgbClr val="00B050"/>
                </a:solidFill>
              </a:rPr>
              <a:t>patogen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hanya</a:t>
            </a:r>
            <a:r>
              <a:rPr lang="en-US" sz="3600" b="1" dirty="0" smtClean="0">
                <a:solidFill>
                  <a:srgbClr val="00B050"/>
                </a:solidFill>
              </a:rPr>
              <a:t> pd </a:t>
            </a:r>
            <a:r>
              <a:rPr lang="en-US" sz="3600" b="1" dirty="0" err="1" smtClean="0">
                <a:solidFill>
                  <a:srgbClr val="00B050"/>
                </a:solidFill>
              </a:rPr>
              <a:t>manusia</a:t>
            </a:r>
            <a:r>
              <a:rPr lang="en-US" sz="3600" b="1" dirty="0" smtClean="0">
                <a:solidFill>
                  <a:srgbClr val="00B050"/>
                </a:solidFill>
              </a:rPr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 </a:t>
            </a:r>
            <a:r>
              <a:rPr lang="en-US" sz="3600" b="1" dirty="0" err="1" smtClean="0">
                <a:solidFill>
                  <a:srgbClr val="00B050"/>
                </a:solidFill>
              </a:rPr>
              <a:t>tak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ada</a:t>
            </a:r>
            <a:r>
              <a:rPr lang="en-US" sz="3600" b="1" dirty="0" smtClean="0">
                <a:solidFill>
                  <a:srgbClr val="00B050"/>
                </a:solidFill>
              </a:rPr>
              <a:t> reservoir </a:t>
            </a:r>
            <a:r>
              <a:rPr lang="en-US" sz="3600" b="1" dirty="0" err="1" smtClean="0">
                <a:solidFill>
                  <a:srgbClr val="00B050"/>
                </a:solidFill>
              </a:rPr>
              <a:t>binatang</a:t>
            </a:r>
            <a:r>
              <a:rPr lang="en-US" sz="3600" b="1" dirty="0" smtClean="0">
                <a:solidFill>
                  <a:srgbClr val="00B050"/>
                </a:solidFill>
              </a:rPr>
              <a:t> 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 NF  </a:t>
            </a:r>
            <a:r>
              <a:rPr lang="en-US" sz="3600" b="1" dirty="0" err="1" smtClean="0">
                <a:solidFill>
                  <a:srgbClr val="00B050"/>
                </a:solidFill>
              </a:rPr>
              <a:t>di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sal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nafas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atas</a:t>
            </a:r>
            <a:r>
              <a:rPr lang="en-US" sz="3600" b="1" dirty="0" smtClean="0">
                <a:solidFill>
                  <a:srgbClr val="00B050"/>
                </a:solidFill>
              </a:rPr>
              <a:t> pd </a:t>
            </a:r>
            <a:r>
              <a:rPr lang="en-US" sz="3600" b="1" dirty="0" err="1" smtClean="0">
                <a:solidFill>
                  <a:srgbClr val="00B050"/>
                </a:solidFill>
              </a:rPr>
              <a:t>beberapa</a:t>
            </a:r>
            <a:r>
              <a:rPr lang="en-US" sz="3600" b="1" dirty="0" smtClean="0">
                <a:solidFill>
                  <a:srgbClr val="00B050"/>
                </a:solidFill>
              </a:rPr>
              <a:t>   </a:t>
            </a:r>
            <a:r>
              <a:rPr lang="en-US" sz="3600" b="1" dirty="0" err="1" smtClean="0">
                <a:solidFill>
                  <a:srgbClr val="00B050"/>
                </a:solidFill>
              </a:rPr>
              <a:t>orang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4532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Epidemiologi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8382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Penularan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Kontak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orang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ke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orang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→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inhalasi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 droplet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yg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mengandung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bakteri</a:t>
            </a:r>
            <a:endParaRPr lang="en-US" sz="32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42672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chemeClr val="accent2">
                    <a:lumMod val="50000"/>
                  </a:schemeClr>
                </a:solidFill>
              </a:rPr>
              <a:t>Specimen : </a:t>
            </a:r>
          </a:p>
          <a:p>
            <a:pPr eaLnBrk="1" hangingPunct="1">
              <a:defRPr/>
            </a:pPr>
            <a:r>
              <a:rPr lang="en-US" sz="3300" b="1" dirty="0" smtClean="0">
                <a:solidFill>
                  <a:srgbClr val="0070C0"/>
                </a:solidFill>
              </a:rPr>
              <a:t>Sputum, </a:t>
            </a:r>
          </a:p>
          <a:p>
            <a:pPr eaLnBrk="1" hangingPunct="1">
              <a:defRPr/>
            </a:pPr>
            <a:r>
              <a:rPr lang="en-US" sz="3300" b="1" dirty="0" err="1" smtClean="0">
                <a:solidFill>
                  <a:srgbClr val="0070C0"/>
                </a:solidFill>
              </a:rPr>
              <a:t>Darah</a:t>
            </a:r>
            <a:r>
              <a:rPr lang="en-US" sz="3300" b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defRPr/>
            </a:pPr>
            <a:r>
              <a:rPr lang="en-US" sz="3300" b="1" dirty="0" err="1" smtClean="0">
                <a:solidFill>
                  <a:srgbClr val="0070C0"/>
                </a:solidFill>
              </a:rPr>
              <a:t>Cairan</a:t>
            </a:r>
            <a:r>
              <a:rPr lang="en-US" sz="3300" b="1" dirty="0" smtClean="0">
                <a:solidFill>
                  <a:srgbClr val="0070C0"/>
                </a:solidFill>
              </a:rPr>
              <a:t>  </a:t>
            </a:r>
            <a:r>
              <a:rPr lang="en-US" sz="3300" b="1" dirty="0" err="1" smtClean="0">
                <a:solidFill>
                  <a:srgbClr val="0070C0"/>
                </a:solidFill>
              </a:rPr>
              <a:t>Cerebro</a:t>
            </a:r>
            <a:r>
              <a:rPr lang="en-US" sz="3300" b="1" dirty="0" smtClean="0">
                <a:solidFill>
                  <a:srgbClr val="0070C0"/>
                </a:solidFill>
              </a:rPr>
              <a:t>-spinal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b="1" dirty="0" err="1" smtClean="0">
                <a:solidFill>
                  <a:schemeClr val="accent2">
                    <a:lumMod val="50000"/>
                  </a:schemeClr>
                </a:solidFill>
              </a:rPr>
              <a:t>Pemeriksaan</a:t>
            </a:r>
            <a:r>
              <a:rPr lang="en-US" sz="3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354013" lvl="1" eaLnBrk="1" hangingPunct="1">
              <a:defRPr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</a:rPr>
              <a:t>Rapid diagnostic tests</a:t>
            </a:r>
            <a:r>
              <a:rPr lang="en-US" sz="3300" b="1" dirty="0" smtClean="0">
                <a:solidFill>
                  <a:srgbClr val="00B050"/>
                </a:solidFill>
              </a:rPr>
              <a:t>: particle agglutination test.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371600"/>
            <a:ext cx="4500562" cy="4495800"/>
          </a:xfrm>
        </p:spPr>
        <p:txBody>
          <a:bodyPr>
            <a:normAutofit fontScale="92500" lnSpcReduction="10000"/>
          </a:bodyPr>
          <a:lstStyle/>
          <a:p>
            <a:pPr marL="354013" lvl="1" eaLnBrk="1" hangingPunct="1">
              <a:lnSpc>
                <a:spcPct val="75000"/>
              </a:lnSpc>
            </a:pPr>
            <a:r>
              <a:rPr lang="en-US" sz="2800" b="1" dirty="0" smtClean="0"/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Isolasi</a:t>
            </a:r>
            <a:r>
              <a:rPr lang="en-US" sz="3200" b="1" dirty="0" smtClean="0">
                <a:solidFill>
                  <a:srgbClr val="0070C0"/>
                </a:solidFill>
              </a:rPr>
              <a:t> pd chocolate agar  </a:t>
            </a:r>
            <a:r>
              <a:rPr lang="en-US" sz="3200" b="1" dirty="0" err="1" smtClean="0">
                <a:solidFill>
                  <a:srgbClr val="0070C0"/>
                </a:solidFill>
              </a:rPr>
              <a:t>di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atmosfir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dgn</a:t>
            </a:r>
            <a:r>
              <a:rPr lang="en-US" sz="3200" b="1" dirty="0" smtClean="0">
                <a:solidFill>
                  <a:srgbClr val="0070C0"/>
                </a:solidFill>
              </a:rPr>
              <a:t> 10-15% CO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2</a:t>
            </a:r>
          </a:p>
          <a:p>
            <a:pPr marL="285750" lvl="1" eaLnBrk="1" hangingPunct="1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Konfirmasi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630238" indent="-630238" eaLnBrk="1" hangingPunct="1">
              <a:buFont typeface="Wingdings" pitchFamily="2" charset="2"/>
              <a:buNone/>
            </a:pPr>
            <a:r>
              <a:rPr lang="en-US" sz="3200" b="1" dirty="0" smtClean="0"/>
              <a:t> 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Optochin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sensitivity  test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Dihambat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oleh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optochin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endParaRPr lang="en-US" sz="3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   2. Bile solubility testing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       </a:t>
            </a: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→   </a:t>
            </a:r>
            <a:r>
              <a:rPr lang="en-US" sz="3200" b="1" dirty="0" err="1" smtClean="0">
                <a:solidFill>
                  <a:srgbClr val="0070C0"/>
                </a:solidFill>
                <a:cs typeface="Times New Roman" pitchFamily="18" charset="0"/>
              </a:rPr>
              <a:t>Larut</a:t>
            </a: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Times New Roman" pitchFamily="18" charset="0"/>
              </a:rPr>
              <a:t>dlm</a:t>
            </a: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Times New Roman" pitchFamily="18" charset="0"/>
              </a:rPr>
              <a:t>empedu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  3. </a:t>
            </a:r>
            <a:r>
              <a:rPr lang="en-US" sz="3200" b="1" dirty="0" err="1" smtClean="0"/>
              <a:t>Tes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Quellung</a:t>
            </a:r>
            <a:endParaRPr lang="en-US" sz="3200" b="1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04800"/>
            <a:ext cx="746229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Laboratorium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#1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  <p:bldP spid="389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0275"/>
            <a:ext cx="4038600" cy="3325813"/>
          </a:xfrm>
        </p:spPr>
      </p:pic>
      <p:pic>
        <p:nvPicPr>
          <p:cNvPr id="3993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0013" y="1600200"/>
            <a:ext cx="2974975" cy="4525963"/>
          </a:xfrm>
        </p:spPr>
      </p:pic>
      <p:sp>
        <p:nvSpPr>
          <p:cNvPr id="40964" name="WordArt 7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35147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QUELLUNG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2057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Diagnosis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Bakterialis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1.  Gram preparation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2. Isolation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746229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Laboratorium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#1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8001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2250" indent="-222250" eaLnBrk="0" hangingPunct="0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Specimen: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Darah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atau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cairan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cerebrospinal   Nasopharyngeal swab : 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Hanya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untuk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mencari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carrier.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953000"/>
            <a:ext cx="79248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Serologi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latex-agglutination  test  or 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hemagglutination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test </a:t>
            </a:r>
          </a:p>
          <a:p>
            <a:pPr eaLnBrk="0" hangingPunct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1600201" y="2514600"/>
            <a:ext cx="60198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44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Neisseria</a:t>
            </a:r>
            <a:r>
              <a:rPr lang="en-US" sz="4400" b="1" i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44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meningitidis</a:t>
            </a:r>
            <a:endParaRPr lang="en-US" sz="4400" b="1" i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■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FAMILI: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Neisseriaceae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GENUS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Neisseria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SPECIES 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Neisseria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meningitidis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■  SEROGRUP: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A, B, C, X, Y, Z, 29e, L, &amp; W-135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patogen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A, B, C,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SEROTYPE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Serogrup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&amp; B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dibagi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berdasar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outer-membrane protein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Serotype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: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paling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diisolasi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penderita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meninggococcal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serogrup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&amp; B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32928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Klassifikasi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153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Kokkus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\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negatif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-Gram</a:t>
            </a:r>
          </a:p>
          <a:p>
            <a:pPr marL="290513" indent="-290513"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  <a:cs typeface="Arial" charset="0"/>
              </a:rPr>
              <a:t>● 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charset="0"/>
              </a:rPr>
              <a:t>Berbentuk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charset="0"/>
              </a:rPr>
              <a:t> sep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charset="0"/>
              </a:rPr>
              <a:t>ginjal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charset="0"/>
              </a:rPr>
              <a:t>, 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charset="0"/>
              </a:rPr>
              <a:t>sering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charset="0"/>
              </a:rPr>
              <a:t>sebagai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charset="0"/>
              </a:rPr>
              <a:t>diplococci</a:t>
            </a:r>
            <a:endParaRPr lang="en-US" sz="3200" b="1" dirty="0">
              <a:solidFill>
                <a:srgbClr val="00B050"/>
              </a:solidFill>
              <a:latin typeface="+mn-lt"/>
              <a:cs typeface="Arial" charset="0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●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Berkapsul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dan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berpili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 </a:t>
            </a:r>
          </a:p>
          <a:p>
            <a:pPr marL="290513" indent="-290513"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●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Aerobik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mikro-aerophilik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menghasilkan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oksidase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  <a:p>
            <a:pPr marL="290513" indent="-290513"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●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Butuh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faktor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pertumbuhan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ang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kompleks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, 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tumbuh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paling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baik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pada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lempeng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agar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coklat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di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atmosfir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dgn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 CO2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pada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37</a:t>
            </a:r>
            <a:r>
              <a:rPr lang="en-US" sz="3200" b="1" baseline="30000" dirty="0">
                <a:solidFill>
                  <a:srgbClr val="0070C0"/>
                </a:solidFill>
                <a:latin typeface="+mn-lt"/>
                <a:cs typeface="Arial" charset="0"/>
              </a:rPr>
              <a:t>o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C.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Bbrp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orang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 →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carrier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381000"/>
            <a:ext cx="25811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Sifat-Sifat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IAGNOSTIK MIKROBIOLOGY\BAKT GR NEG KHUSUS\PLATE 45.jpg"/>
          <p:cNvPicPr>
            <a:picLocks noChangeAspect="1" noChangeArrowheads="1"/>
          </p:cNvPicPr>
          <p:nvPr/>
        </p:nvPicPr>
        <p:blipFill>
          <a:blip r:embed="rId2"/>
          <a:srcRect b="32387"/>
          <a:stretch>
            <a:fillRect/>
          </a:stretch>
        </p:blipFill>
        <p:spPr bwMode="auto">
          <a:xfrm>
            <a:off x="1000100" y="714356"/>
            <a:ext cx="7786742" cy="47879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8645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Neisseria</a:t>
            </a:r>
            <a:r>
              <a:rPr lang="en-US" sz="32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32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meningitidis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pd sputum (Gram)</a:t>
            </a:r>
            <a:r>
              <a:rPr lang="en-US" sz="32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25908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0" b="1" i="1" dirty="0" err="1" smtClean="0">
                <a:solidFill>
                  <a:schemeClr val="tx2">
                    <a:lumMod val="50000"/>
                  </a:schemeClr>
                </a:solidFill>
              </a:rPr>
              <a:t>Baedah</a:t>
            </a:r>
            <a:r>
              <a:rPr lang="en-US" sz="9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0" b="1" i="1" dirty="0" err="1" smtClean="0">
                <a:solidFill>
                  <a:schemeClr val="tx2">
                    <a:lumMod val="50000"/>
                  </a:schemeClr>
                </a:solidFill>
              </a:rPr>
              <a:t>Madjid</a:t>
            </a:r>
            <a:endParaRPr lang="en-US" sz="9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0" b="1" dirty="0" err="1" smtClean="0">
                <a:solidFill>
                  <a:schemeClr val="tx2">
                    <a:lumMod val="50000"/>
                  </a:schemeClr>
                </a:solidFill>
              </a:rPr>
              <a:t>Bgn</a:t>
            </a:r>
            <a:r>
              <a:rPr lang="en-US" sz="10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0000" b="1" dirty="0" err="1" smtClean="0">
                <a:solidFill>
                  <a:schemeClr val="tx2">
                    <a:lumMod val="50000"/>
                  </a:schemeClr>
                </a:solidFill>
              </a:rPr>
              <a:t>Mikrobiologi</a:t>
            </a:r>
            <a:r>
              <a:rPr lang="en-US" sz="10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0" b="1" dirty="0" err="1" smtClean="0">
                <a:solidFill>
                  <a:schemeClr val="tx2">
                    <a:lumMod val="50000"/>
                  </a:schemeClr>
                </a:solidFill>
              </a:rPr>
              <a:t>Fak</a:t>
            </a:r>
            <a:r>
              <a:rPr lang="en-US" sz="10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0000" b="1" dirty="0" err="1" smtClean="0">
                <a:solidFill>
                  <a:schemeClr val="tx2">
                    <a:lumMod val="50000"/>
                  </a:schemeClr>
                </a:solidFill>
              </a:rPr>
              <a:t>Kedokteran</a:t>
            </a:r>
            <a:r>
              <a:rPr lang="en-US" sz="10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0" b="1" dirty="0" err="1" smtClean="0">
                <a:solidFill>
                  <a:schemeClr val="tx2">
                    <a:lumMod val="50000"/>
                  </a:schemeClr>
                </a:solidFill>
              </a:rPr>
              <a:t>Unhas</a:t>
            </a:r>
            <a:endParaRPr lang="en-US" sz="10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0" b="1" dirty="0" smtClean="0">
                <a:solidFill>
                  <a:schemeClr val="tx2">
                    <a:lumMod val="50000"/>
                  </a:schemeClr>
                </a:solidFill>
              </a:rPr>
              <a:t>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1923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JAMUR PENYEBAB </a:t>
            </a:r>
            <a:b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</a:b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INFEKSI  SISTEM RESPIRASI </a:t>
            </a:r>
          </a:p>
        </p:txBody>
      </p:sp>
      <p:pic>
        <p:nvPicPr>
          <p:cNvPr id="6148" name="Content Placeholder 3" descr="imag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034" y="0"/>
            <a:ext cx="55006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PENDAHULUAN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8229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■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Faktor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Adhesi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pili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■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Kapsul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: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polisakharida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 (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anti-</a:t>
            </a:r>
            <a:r>
              <a:rPr lang="en-US" sz="3200" b="1" dirty="0" err="1" smtClean="0">
                <a:solidFill>
                  <a:srgbClr val="00B050"/>
                </a:solidFill>
                <a:latin typeface="+mn-lt"/>
              </a:rPr>
              <a:t>fagositik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)</a:t>
            </a:r>
            <a:endParaRPr lang="en-US" sz="3200" b="1" dirty="0">
              <a:solidFill>
                <a:srgbClr val="00B050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■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Lipopolisakharida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(LPS,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endotoksin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rPr>
              <a:t>→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rPr>
              <a:t>lihat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BMD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■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IgA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Protease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685800"/>
            <a:ext cx="619695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Virulensi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85344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●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Pada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host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yg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tak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kebal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,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menginvasi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ditempat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masuk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kemudian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disebarkan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secara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hematogen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dan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sampai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ke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mening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yg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merupakan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jaringan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target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utamanya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. 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+mn-lt"/>
                <a:cs typeface="Arial" charset="0"/>
              </a:rPr>
              <a:t>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0"/>
            <a:ext cx="351089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Patogenesis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8077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●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Setelah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diinhalasi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bersama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droplet,  </a:t>
            </a:r>
            <a:r>
              <a:rPr lang="en-US" sz="3200" b="1" i="1" dirty="0">
                <a:solidFill>
                  <a:srgbClr val="0070C0"/>
                </a:solidFill>
                <a:latin typeface="+mn-lt"/>
                <a:cs typeface="Arial" charset="0"/>
              </a:rPr>
              <a:t>N. </a:t>
            </a:r>
          </a:p>
          <a:p>
            <a:pPr eaLnBrk="0" hangingPunct="0">
              <a:defRPr/>
            </a:pPr>
            <a:r>
              <a:rPr lang="en-US" sz="3200" b="1" i="1" dirty="0">
                <a:solidFill>
                  <a:srgbClr val="0070C0"/>
                </a:solidFill>
                <a:latin typeface="+mn-lt"/>
                <a:cs typeface="Arial" charset="0"/>
              </a:rPr>
              <a:t>    </a:t>
            </a:r>
            <a:r>
              <a:rPr lang="en-US" sz="3200" b="1" i="1" dirty="0" err="1">
                <a:solidFill>
                  <a:srgbClr val="0070C0"/>
                </a:solidFill>
                <a:latin typeface="+mn-lt"/>
                <a:cs typeface="Arial" charset="0"/>
              </a:rPr>
              <a:t>meningitidis</a:t>
            </a:r>
            <a:r>
              <a:rPr lang="en-US" sz="3200" b="1" i="1" dirty="0">
                <a:solidFill>
                  <a:srgbClr val="0070C0"/>
                </a:solidFill>
                <a:latin typeface="+mn-lt"/>
                <a:cs typeface="Arial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lekat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pd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sel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epitel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 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charset="0"/>
              </a:rPr>
              <a:t>nasofaring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257800"/>
            <a:ext cx="8001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● 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Begitu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sampai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di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mening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mereka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berproliferasi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menyebabkan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cs typeface="Arial" charset="0"/>
              </a:rPr>
              <a:t>inflamasi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B050"/>
                </a:solidFill>
              </a:rPr>
              <a:t>Febrile illness,  </a:t>
            </a:r>
            <a:r>
              <a:rPr lang="en-US" sz="3600" b="1" dirty="0" err="1">
                <a:solidFill>
                  <a:srgbClr val="00B050"/>
                </a:solidFill>
              </a:rPr>
              <a:t>biasanya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sembuh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sendiri</a:t>
            </a:r>
            <a:r>
              <a:rPr lang="en-US" sz="3600" b="1" dirty="0">
                <a:solidFill>
                  <a:srgbClr val="00B050"/>
                </a:solidFill>
              </a:rPr>
              <a:t> (</a:t>
            </a:r>
            <a:r>
              <a:rPr lang="en-US" sz="3600" b="1" dirty="0" err="1">
                <a:solidFill>
                  <a:srgbClr val="00B050"/>
                </a:solidFill>
              </a:rPr>
              <a:t>bentuk</a:t>
            </a:r>
            <a:r>
              <a:rPr lang="en-US" sz="3600" b="1" dirty="0">
                <a:solidFill>
                  <a:srgbClr val="00B050"/>
                </a:solidFill>
              </a:rPr>
              <a:t> paling </a:t>
            </a:r>
            <a:r>
              <a:rPr lang="en-US" sz="3600" b="1" dirty="0" err="1">
                <a:solidFill>
                  <a:srgbClr val="00B050"/>
                </a:solidFill>
              </a:rPr>
              <a:t>ringan</a:t>
            </a:r>
            <a:r>
              <a:rPr lang="en-US" sz="3600" b="1" dirty="0">
                <a:solidFill>
                  <a:srgbClr val="00B050"/>
                </a:solidFill>
              </a:rPr>
              <a:t>).   </a:t>
            </a:r>
            <a:r>
              <a:rPr lang="en-US" sz="3600" b="1" dirty="0" err="1">
                <a:solidFill>
                  <a:srgbClr val="00B050"/>
                </a:solidFill>
              </a:rPr>
              <a:t>Biakan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darah</a:t>
            </a:r>
            <a:r>
              <a:rPr lang="en-US" sz="3600" b="1" dirty="0">
                <a:solidFill>
                  <a:srgbClr val="00B050"/>
                </a:solidFill>
              </a:rPr>
              <a:t>:  +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70C0"/>
                </a:solidFill>
              </a:rPr>
              <a:t> Meningitis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 Acute meningococcemia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Pharyngitis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, pneumonia, chronic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meningo-coccemia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49536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Manifestasi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Klinik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3058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■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Penularan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: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sekret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saluran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nafas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/droplet →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  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Sangat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menular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■  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pitchFamily="34" charset="0"/>
              </a:rPr>
              <a:t>Tinggi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pitchFamily="34" charset="0"/>
              </a:rPr>
              <a:t>diantara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pitchFamily="34" charset="0"/>
              </a:rPr>
              <a:t>kontak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Arial" pitchFamily="34" charset="0"/>
              </a:rPr>
              <a:t>serumah</a:t>
            </a:r>
            <a:endParaRPr lang="en-US" sz="3200" b="1" dirty="0">
              <a:solidFill>
                <a:srgbClr val="00B050"/>
              </a:solidFill>
              <a:latin typeface="+mn-lt"/>
              <a:cs typeface="Arial" pitchFamily="34" charset="0"/>
            </a:endParaRPr>
          </a:p>
          <a:p>
            <a:pPr marL="449263" indent="-449263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■  Carrier rate: 3%-20%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pada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daerah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non-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endemik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50-90%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selama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masa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epidemik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marL="449263" indent="-449263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■ Mortality rates: pd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kasus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pd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saat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epidemi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yg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tak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berobat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: 85%.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04800"/>
            <a:ext cx="37289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Epidemiologi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SPECIMEN</a:t>
            </a:r>
          </a:p>
          <a:p>
            <a:pPr eaLnBrk="1" hangingPunct="1">
              <a:defRPr/>
            </a:pPr>
            <a:r>
              <a:rPr lang="en-US" sz="3200" b="1" dirty="0" err="1" smtClean="0">
                <a:solidFill>
                  <a:srgbClr val="0070C0"/>
                </a:solidFill>
              </a:rPr>
              <a:t>Cairan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Cerebro</a:t>
            </a:r>
            <a:r>
              <a:rPr lang="en-US" b="1" dirty="0" smtClean="0">
                <a:solidFill>
                  <a:srgbClr val="0070C0"/>
                </a:solidFill>
              </a:rPr>
              <a:t>-spinal  </a:t>
            </a:r>
          </a:p>
          <a:p>
            <a:pPr eaLnBrk="1" hangingPunct="1">
              <a:defRPr/>
            </a:pPr>
            <a:r>
              <a:rPr lang="en-US" b="1" dirty="0" err="1" smtClean="0">
                <a:solidFill>
                  <a:srgbClr val="00B050"/>
                </a:solidFill>
              </a:rPr>
              <a:t>Darah</a:t>
            </a: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Lain2: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sekret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nasofaring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,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sekret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lesi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kulit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,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cairan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sendi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aspirasi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tracheal,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eksudat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urethra</a:t>
            </a:r>
            <a:r>
              <a:rPr lang="en-US" b="1" dirty="0" smtClean="0"/>
              <a:t>.</a:t>
            </a:r>
          </a:p>
        </p:txBody>
      </p:sp>
      <p:sp>
        <p:nvSpPr>
          <p:cNvPr id="49156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038600" cy="4983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PEMERIKSAAN</a:t>
            </a:r>
          </a:p>
          <a:p>
            <a:pPr eaLnBrk="1" hangingPunct="1">
              <a:defRPr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Pewarnaan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Gram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unt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CSF 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cairan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lain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Arial" pitchFamily="34" charset="0"/>
              </a:rPr>
              <a:t>Biakan</a:t>
            </a:r>
            <a:endParaRPr lang="en-US" b="1" dirty="0" smtClean="0">
              <a:solidFill>
                <a:srgbClr val="0070C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cs typeface="Arial" pitchFamily="34" charset="0"/>
              </a:rPr>
              <a:t> Rapid Diagnostic test: agglutination of latex particle of </a:t>
            </a:r>
            <a:r>
              <a:rPr lang="en-US" b="1" dirty="0" err="1" smtClean="0">
                <a:solidFill>
                  <a:srgbClr val="00B050"/>
                </a:solidFill>
                <a:cs typeface="Arial" pitchFamily="34" charset="0"/>
              </a:rPr>
              <a:t>Ab</a:t>
            </a:r>
            <a:endParaRPr lang="en-US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0"/>
            <a:ext cx="66768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Laboratorium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5"/>
          <p:cNvSpPr>
            <a:spLocks noChangeArrowheads="1" noChangeShapeType="1" noTextEdit="1"/>
          </p:cNvSpPr>
          <p:nvPr/>
        </p:nvSpPr>
        <p:spPr bwMode="auto">
          <a:xfrm>
            <a:off x="1295400" y="1828800"/>
            <a:ext cx="64008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Legionella</a:t>
            </a:r>
            <a:r>
              <a:rPr lang="en-GB" sz="3200" b="1" i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GB" sz="32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pneumophila</a:t>
            </a:r>
            <a:endParaRPr lang="en-GB" sz="3200" b="1" i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162800" cy="399256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Famili</a:t>
            </a:r>
            <a:r>
              <a:rPr lang="en-US" b="1" dirty="0" smtClean="0">
                <a:solidFill>
                  <a:srgbClr val="002060"/>
                </a:solidFill>
              </a:rPr>
              <a:t>:  </a:t>
            </a:r>
            <a:r>
              <a:rPr lang="en-US" b="1" i="1" dirty="0" err="1" smtClean="0">
                <a:solidFill>
                  <a:srgbClr val="002060"/>
                </a:solidFill>
              </a:rPr>
              <a:t>Legionellaceae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Genus:</a:t>
            </a:r>
            <a:r>
              <a:rPr lang="en-US" b="1" i="1" dirty="0" smtClean="0"/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Legionella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Species: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L. </a:t>
            </a:r>
            <a:r>
              <a:rPr lang="en-US" b="1" i="1" dirty="0" err="1" smtClean="0">
                <a:solidFill>
                  <a:schemeClr val="accent4">
                    <a:lumMod val="75000"/>
                  </a:schemeClr>
                </a:solidFill>
              </a:rPr>
              <a:t>pneumophila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L. </a:t>
            </a:r>
            <a:r>
              <a:rPr lang="en-US" b="1" i="1" dirty="0" err="1" smtClean="0">
                <a:solidFill>
                  <a:srgbClr val="0070C0"/>
                </a:solidFill>
              </a:rPr>
              <a:t>micdadei</a:t>
            </a:r>
            <a:r>
              <a:rPr lang="en-US" b="1" i="1" dirty="0" smtClean="0">
                <a:solidFill>
                  <a:srgbClr val="0070C0"/>
                </a:solidFill>
              </a:rPr>
              <a:t>,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L.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bozemanii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L.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gormanii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i="1" dirty="0" smtClean="0"/>
              <a:t>L. </a:t>
            </a:r>
            <a:r>
              <a:rPr lang="en-US" b="1" i="1" dirty="0" err="1" smtClean="0"/>
              <a:t>dumoffii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L.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jordanis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L. </a:t>
            </a:r>
            <a:r>
              <a:rPr lang="en-US" b="1" i="1" dirty="0" err="1" smtClean="0">
                <a:solidFill>
                  <a:srgbClr val="0070C0"/>
                </a:solidFill>
              </a:rPr>
              <a:t>longbeachae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   L. </a:t>
            </a:r>
            <a:r>
              <a:rPr lang="en-US" b="1" i="1" dirty="0" err="1" smtClean="0">
                <a:solidFill>
                  <a:srgbClr val="00B050"/>
                </a:solidFill>
              </a:rPr>
              <a:t>wadsworthii</a:t>
            </a:r>
            <a:r>
              <a:rPr lang="en-US" b="1" i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L.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oakridgensis</a:t>
            </a:r>
            <a:r>
              <a:rPr lang="en-US" b="1" i="1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609600"/>
            <a:ext cx="39934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Klassifikasi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2514600" y="54102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 err="1">
                <a:latin typeface="+mn-lt"/>
              </a:rPr>
              <a:t>Legionella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pneumophila</a:t>
            </a:r>
            <a:endParaRPr lang="en-US" sz="3200" dirty="0">
              <a:latin typeface="+mn-lt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1722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66813"/>
            <a:ext cx="7524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914400" y="56388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800" i="1" dirty="0"/>
              <a:t>Legionella pneumophila </a:t>
            </a:r>
            <a:r>
              <a:rPr lang="de-DE" sz="2800" b="1" dirty="0">
                <a:latin typeface="+mn-lt"/>
              </a:rPr>
              <a:t>Gram-Färbung von Erreger-Isolat aus dem Ausbruch 1976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391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214290"/>
            <a:ext cx="5572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PENDAHULUAN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533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Infeksi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sal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nafas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23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/>
              <a:t> </a:t>
            </a:r>
            <a:r>
              <a:rPr lang="en-US" sz="3200" b="1" dirty="0"/>
              <a:t>1. </a:t>
            </a:r>
            <a:r>
              <a:rPr lang="en-US" sz="3200" b="1" dirty="0" err="1"/>
              <a:t>Inf</a:t>
            </a:r>
            <a:r>
              <a:rPr lang="en-US" sz="3200" b="1" dirty="0"/>
              <a:t> </a:t>
            </a:r>
            <a:r>
              <a:rPr lang="en-US" sz="3200" b="1" dirty="0" err="1"/>
              <a:t>sal</a:t>
            </a:r>
            <a:r>
              <a:rPr lang="en-US" sz="3200" b="1" dirty="0"/>
              <a:t> </a:t>
            </a:r>
            <a:r>
              <a:rPr lang="en-US" sz="3200" b="1" dirty="0" err="1"/>
              <a:t>nafas</a:t>
            </a:r>
            <a:r>
              <a:rPr lang="en-US" sz="3200" b="1" dirty="0"/>
              <a:t> </a:t>
            </a:r>
            <a:r>
              <a:rPr lang="en-US" sz="3200" b="1" dirty="0" err="1"/>
              <a:t>bgn</a:t>
            </a:r>
            <a:r>
              <a:rPr lang="en-US" sz="3200" b="1" dirty="0"/>
              <a:t> </a:t>
            </a:r>
            <a:r>
              <a:rPr lang="en-US" sz="3200" b="1" dirty="0" err="1"/>
              <a:t>atas</a:t>
            </a:r>
            <a:endParaRPr lang="en-US" sz="3200" b="1" dirty="0"/>
          </a:p>
          <a:p>
            <a:pPr eaLnBrk="0" hangingPunct="0"/>
            <a:endParaRPr lang="en-US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44958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/>
              <a:t>2.  </a:t>
            </a:r>
            <a:r>
              <a:rPr lang="en-US" sz="2800" b="1" dirty="0" err="1"/>
              <a:t>Inf</a:t>
            </a:r>
            <a:r>
              <a:rPr lang="en-US" sz="2800" b="1" dirty="0"/>
              <a:t> </a:t>
            </a:r>
            <a:r>
              <a:rPr lang="en-US" sz="2800" b="1" dirty="0" err="1"/>
              <a:t>sal</a:t>
            </a:r>
            <a:r>
              <a:rPr lang="en-US" sz="2800" b="1" dirty="0"/>
              <a:t> </a:t>
            </a:r>
            <a:r>
              <a:rPr lang="en-US" sz="2800" b="1" dirty="0" err="1"/>
              <a:t>nafas</a:t>
            </a:r>
            <a:r>
              <a:rPr lang="en-US" sz="2800" b="1" dirty="0"/>
              <a:t> </a:t>
            </a:r>
            <a:r>
              <a:rPr lang="en-US" sz="2800" b="1" dirty="0" err="1"/>
              <a:t>bgn</a:t>
            </a:r>
            <a:r>
              <a:rPr lang="en-US" sz="2800" b="1" dirty="0"/>
              <a:t> </a:t>
            </a:r>
            <a:r>
              <a:rPr lang="en-US" sz="2800" b="1" dirty="0" err="1"/>
              <a:t>bawah</a:t>
            </a:r>
            <a:r>
              <a:rPr lang="en-US" sz="2800" b="1" dirty="0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2514600"/>
            <a:ext cx="716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Rhinitis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 Sinusitis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  </a:t>
            </a:r>
            <a:r>
              <a:rPr lang="en-US" sz="2800" b="1" dirty="0" err="1">
                <a:solidFill>
                  <a:srgbClr val="002060"/>
                </a:solidFill>
              </a:rPr>
              <a:t>Epiglotitis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Otitis</a:t>
            </a:r>
            <a:r>
              <a:rPr lang="en-US" sz="2800" b="1" dirty="0">
                <a:solidFill>
                  <a:srgbClr val="002060"/>
                </a:solidFill>
              </a:rPr>
              <a:t> media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502920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  </a:t>
            </a:r>
            <a:r>
              <a:rPr lang="en-US" sz="2800" b="1" dirty="0" err="1">
                <a:solidFill>
                  <a:srgbClr val="002060"/>
                </a:solidFill>
              </a:rPr>
              <a:t>Tracheaitis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   Bronchitis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 err="1">
                <a:solidFill>
                  <a:srgbClr val="002060"/>
                </a:solidFill>
              </a:rPr>
              <a:t>Pnemonia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810000" y="5638800"/>
            <a:ext cx="304800" cy="685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19600" y="57150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/>
              <a:t>Bronchopneumonia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543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Basil </a:t>
            </a:r>
            <a:r>
              <a:rPr lang="en-US" b="1" dirty="0" err="1" smtClean="0">
                <a:solidFill>
                  <a:srgbClr val="00B050"/>
                </a:solidFill>
              </a:rPr>
              <a:t>negatif</a:t>
            </a:r>
            <a:r>
              <a:rPr lang="en-US" b="1" dirty="0" smtClean="0">
                <a:solidFill>
                  <a:srgbClr val="00B050"/>
                </a:solidFill>
              </a:rPr>
              <a:t> Gram, </a:t>
            </a:r>
            <a:r>
              <a:rPr lang="en-US" b="1" dirty="0" err="1" smtClean="0">
                <a:solidFill>
                  <a:srgbClr val="00B050"/>
                </a:solidFill>
              </a:rPr>
              <a:t>tipis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pleomorphic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Sukar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diwarnai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dgn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pewarnaan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bakteri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yg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biasa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Berlagella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 motile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2060"/>
                </a:solidFill>
              </a:rPr>
              <a:t>Menghasilkan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katalase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sym typeface="Symbol" pitchFamily="18" charset="2"/>
              </a:rPr>
              <a:t>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</a:rPr>
              <a:t>laktamase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Fastidious,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Mikroaerofilik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Organisme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intraseluler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fakultatif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81000"/>
            <a:ext cx="42643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Sifat-sifat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Umum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40561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Faktor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Virulensi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15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8313" indent="-468313" eaLnBrk="0" hangingPunct="0">
              <a:defRPr/>
            </a:pPr>
            <a:r>
              <a:rPr lang="en-US" sz="3600" b="1" dirty="0">
                <a:solidFill>
                  <a:srgbClr val="0070C0"/>
                </a:solidFill>
                <a:latin typeface="+mn-lt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Mampu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survive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berkembang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biak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dlm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sel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fagosit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590800"/>
            <a:ext cx="8077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Adheren</a:t>
            </a:r>
            <a:endParaRPr lang="en-US" sz="3200" b="1" dirty="0">
              <a:solidFill>
                <a:srgbClr val="00B050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Mampu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survive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intraselluler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krn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514350" indent="-514350" eaLnBrk="0" hangingPunct="0"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toksin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peptida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menghambat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respiratory burst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b.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Katalase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mendetoiksifikasi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rsidu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H</a:t>
            </a:r>
            <a:r>
              <a:rPr lang="en-US" sz="2800" b="1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</a:t>
            </a:r>
            <a:r>
              <a:rPr lang="en-US" sz="2800" b="1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02920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0070C0"/>
                </a:solidFill>
                <a:latin typeface="+mn-lt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Menghambat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Cell-mediated  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791200"/>
            <a:ext cx="792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0070C0"/>
                </a:solidFill>
                <a:latin typeface="+mn-lt"/>
              </a:rPr>
              <a:t>C. 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Menghasilkan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toksin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4648200" cy="3992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Masa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Inkubasi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2-10  hr 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 Legionnaires’ disease:  pneumonia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 Pontiac fever: flu-like syndrome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381000"/>
            <a:ext cx="49536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Manifestasi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Klinik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63880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atin typeface="+mn-lt"/>
              </a:rPr>
              <a:t>Legionnaires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3286124"/>
            <a:ext cx="8458200" cy="3305196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dirty="0" smtClean="0"/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B.  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Penularan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70C0"/>
                </a:solidFill>
              </a:rPr>
              <a:t>Inhalasi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mikoorganisme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udara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</a:p>
          <a:p>
            <a:pPr marL="609600" indent="-609600" eaLnBrk="1" hangingPunct="1">
              <a:buFont typeface="+mj-lt"/>
              <a:buAutoNum type="alphaLcPeriod"/>
            </a:pPr>
            <a:r>
              <a:rPr lang="en-US" b="1" dirty="0" err="1" smtClean="0">
                <a:solidFill>
                  <a:srgbClr val="002060"/>
                </a:solidFill>
              </a:rPr>
              <a:t>Sumber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infeksi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/>
              <a:t>Air </a:t>
            </a:r>
            <a:r>
              <a:rPr lang="en-US" sz="2800" b="1" dirty="0" err="1" smtClean="0"/>
              <a:t>dipenampungan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terkonta-minasi</a:t>
            </a:r>
            <a:r>
              <a:rPr lang="en-US" sz="2800" b="1" dirty="0" smtClean="0"/>
              <a:t>, 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pendingin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udara</a:t>
            </a:r>
            <a:r>
              <a:rPr lang="en-US" sz="2800" b="1" dirty="0" smtClean="0"/>
              <a:t>,    shower heads 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faucets.</a:t>
            </a:r>
          </a:p>
          <a:p>
            <a:pPr marL="609600" indent="-609600" eaLnBrk="1" hangingPunct="1">
              <a:buFont typeface="+mj-lt"/>
              <a:buAutoNum type="alphaLcPeriod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Belum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ada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bukti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penularan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orang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orang</a:t>
            </a:r>
            <a:r>
              <a:rPr lang="en-US" b="1" dirty="0" smtClean="0"/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04800"/>
            <a:ext cx="45143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Epidemiologi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#1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1071546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Distribusi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Seluruh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dunia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00B050"/>
                </a:solidFill>
              </a:rPr>
              <a:t>Tersebar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luas</a:t>
            </a:r>
            <a:r>
              <a:rPr lang="en-US" sz="3200" b="1" dirty="0">
                <a:solidFill>
                  <a:srgbClr val="00B050"/>
                </a:solidFill>
              </a:rPr>
              <a:t>  </a:t>
            </a:r>
            <a:r>
              <a:rPr lang="en-US" sz="3200" b="1" dirty="0" err="1">
                <a:solidFill>
                  <a:srgbClr val="00B050"/>
                </a:solidFill>
              </a:rPr>
              <a:t>disemua</a:t>
            </a:r>
            <a:r>
              <a:rPr lang="en-US" sz="3200" b="1" dirty="0">
                <a:solidFill>
                  <a:srgbClr val="00B050"/>
                </a:solidFill>
              </a:rPr>
              <a:t> habitat,  </a:t>
            </a:r>
            <a:r>
              <a:rPr lang="en-US" sz="3200" b="1" dirty="0" err="1">
                <a:solidFill>
                  <a:srgbClr val="00B050"/>
                </a:solidFill>
              </a:rPr>
              <a:t>kebanyakan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aquatik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286388"/>
            <a:ext cx="8229600" cy="914400"/>
          </a:xfrm>
        </p:spPr>
        <p:txBody>
          <a:bodyPr>
            <a:normAutofit fontScale="250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4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14400" b="1" dirty="0" smtClean="0">
                <a:solidFill>
                  <a:schemeClr val="accent2">
                    <a:lumMod val="75000"/>
                  </a:schemeClr>
                </a:solidFill>
              </a:rPr>
              <a:t>C. Mortality rates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</a:rPr>
              <a:t>15%-20%,  </a:t>
            </a:r>
            <a:r>
              <a:rPr lang="en-US" sz="12800" b="1" dirty="0" err="1" smtClean="0">
                <a:solidFill>
                  <a:schemeClr val="accent4">
                    <a:lumMod val="50000"/>
                  </a:schemeClr>
                </a:solidFill>
              </a:rPr>
              <a:t>walaupun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2800" b="1" dirty="0" err="1" smtClean="0">
                <a:solidFill>
                  <a:schemeClr val="accent4">
                    <a:lumMod val="50000"/>
                  </a:schemeClr>
                </a:solidFill>
              </a:rPr>
              <a:t>pengobatan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2800" b="1" dirty="0" err="1" smtClean="0">
                <a:solidFill>
                  <a:schemeClr val="accent4">
                    <a:lumMod val="50000"/>
                  </a:schemeClr>
                </a:solidFill>
              </a:rPr>
              <a:t>adekuat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</a:rPr>
              <a:t>.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800" b="1" dirty="0" smtClean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304800"/>
            <a:ext cx="45143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Epidemiologi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#2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924800" cy="238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C.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Susseptibiliti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34963" indent="-334963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latin typeface="+mn-lt"/>
              </a:rPr>
              <a:t>    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Beberapa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faktor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predesposisi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immun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suppression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dan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kedaan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yg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membuat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kekebalan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lokal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paru-paru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menurun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.  (chronic lung diseases, smoking).</a:t>
            </a: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7848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Insidens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70C0"/>
                </a:solidFill>
                <a:latin typeface="+mn-lt"/>
              </a:rPr>
              <a:t>       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Eksposur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dan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infeksi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sub-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klinik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: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di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US: 20%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populasi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seropositive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3657600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B.   Diagnose</a:t>
            </a:r>
          </a:p>
          <a:p>
            <a:pPr marL="990600" lvl="1" indent="-533400" eaLnBrk="1" hangingPunct="1"/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Mikroskopik</a:t>
            </a:r>
            <a:r>
              <a:rPr lang="en-US" sz="3200" b="1" dirty="0" smtClean="0">
                <a:solidFill>
                  <a:srgbClr val="00B050"/>
                </a:solidFill>
              </a:rPr>
              <a:t>:   sputum  &amp;   </a:t>
            </a:r>
            <a:r>
              <a:rPr lang="en-US" sz="3200" b="1" dirty="0" err="1" smtClean="0">
                <a:solidFill>
                  <a:srgbClr val="00B050"/>
                </a:solidFill>
              </a:rPr>
              <a:t>jaringan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990600" lvl="1" indent="-533400" eaLnBrk="1" hangingPunct="1"/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Biakan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990600" lvl="1" indent="-533400" eaLnBrk="1" hangingPunct="1"/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Identifikasi</a:t>
            </a:r>
            <a:r>
              <a:rPr lang="en-US" sz="3200" b="1" dirty="0" smtClean="0">
                <a:solidFill>
                  <a:srgbClr val="7030A0"/>
                </a:solidFill>
              </a:rPr>
              <a:t> DNA  </a:t>
            </a:r>
          </a:p>
          <a:p>
            <a:pPr marL="990600" lvl="1" indent="-533400" eaLnBrk="1" hangingPunct="1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Tes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Serologi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66768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Laboratorium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0010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90600" lvl="1" indent="-533400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A.   Specimen</a:t>
            </a:r>
          </a:p>
          <a:p>
            <a:pPr marL="990600" lvl="1" indent="-533400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     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Biopsi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jaringan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  <a:p>
            <a:pPr eaLnBrk="0" hangingPunct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1524000" y="58674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 err="1">
                <a:latin typeface="+mn-lt"/>
              </a:rPr>
              <a:t>Koloni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Legionella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pneumophila</a:t>
            </a:r>
            <a:r>
              <a:rPr lang="en-US" sz="3200" i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(</a:t>
            </a:r>
            <a:r>
              <a:rPr lang="en-US" sz="3200" b="1" dirty="0" err="1">
                <a:latin typeface="+mn-lt"/>
              </a:rPr>
              <a:t>Pfeil-markiert</a:t>
            </a:r>
            <a:r>
              <a:rPr lang="en-US" sz="3200" b="1" dirty="0">
                <a:latin typeface="+mn-lt"/>
              </a:rPr>
              <a:t>) auf BCYE-Agar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667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7010400" cy="1535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Chlamydia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pneumoniae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-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Bakteri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sangat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kecil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  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+mn-lt"/>
              </a:rPr>
              <a:t>Mikroskopik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: inclusion body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- 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Hanya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bisa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tumbuh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pd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jaringan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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lactam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antibiotik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: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tak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bermanfaat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-  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Siklus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hidupnya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unik</a:t>
            </a:r>
            <a:endParaRPr lang="en-US" sz="3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04800"/>
            <a:ext cx="46682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Sifat-sifat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290" y="0"/>
            <a:ext cx="61148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MIKROBA PENYEBAB</a:t>
            </a:r>
          </a:p>
          <a:p>
            <a:pPr algn="ctr" eaLnBrk="0" hangingPunct="0">
              <a:defRPr/>
            </a:pP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INFEKSI SALURAN NAFAS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685800" y="15240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cs typeface="Arial" charset="0"/>
              </a:rPr>
              <a:t>Bakteri</a:t>
            </a:r>
            <a:endParaRPr lang="en-US" sz="4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14348" y="4643446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2.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Virus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714348" y="5357826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B050"/>
                </a:solidFill>
                <a:cs typeface="Arial" charset="0"/>
              </a:rPr>
              <a:t>3. Fungi  = </a:t>
            </a:r>
            <a:r>
              <a:rPr lang="en-US" sz="3600" b="1" dirty="0" err="1">
                <a:solidFill>
                  <a:srgbClr val="00B050"/>
                </a:solidFill>
                <a:cs typeface="Arial" charset="0"/>
              </a:rPr>
              <a:t>Jamur</a:t>
            </a:r>
            <a:endParaRPr lang="en-US" sz="3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685800" y="5995988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70C0"/>
                </a:solidFill>
                <a:cs typeface="Arial" charset="0"/>
              </a:rPr>
              <a:t>4. </a:t>
            </a:r>
            <a:r>
              <a:rPr lang="en-US" sz="3600" b="1" dirty="0" err="1">
                <a:solidFill>
                  <a:srgbClr val="0070C0"/>
                </a:solidFill>
                <a:cs typeface="Arial" charset="0"/>
              </a:rPr>
              <a:t>Parasit</a:t>
            </a:r>
            <a:r>
              <a:rPr lang="en-US" sz="3600" b="1" dirty="0">
                <a:solidFill>
                  <a:srgbClr val="0070C0"/>
                </a:solidFill>
                <a:cs typeface="Arial" charset="0"/>
              </a:rPr>
              <a:t> →  larva</a:t>
            </a:r>
          </a:p>
          <a:p>
            <a:pPr eaLnBrk="0" hangingPunct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2133600"/>
            <a:ext cx="74676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smtClean="0">
                <a:cs typeface="Arial" pitchFamily="34" charset="0"/>
              </a:rPr>
              <a:t>H.  </a:t>
            </a:r>
            <a:r>
              <a:rPr lang="en-US" sz="3200" b="1" i="1" dirty="0" err="1" smtClean="0">
                <a:cs typeface="Arial" pitchFamily="34" charset="0"/>
              </a:rPr>
              <a:t>influenzae</a:t>
            </a:r>
            <a:r>
              <a:rPr lang="en-US" sz="3200" b="1" i="1" dirty="0" smtClean="0">
                <a:cs typeface="Arial" pitchFamily="34" charset="0"/>
              </a:rPr>
              <a:t>, Str. </a:t>
            </a:r>
            <a:r>
              <a:rPr lang="en-US" sz="3200" b="1" i="1" dirty="0" err="1" smtClean="0">
                <a:cs typeface="Arial" pitchFamily="34" charset="0"/>
              </a:rPr>
              <a:t>pneumoniae</a:t>
            </a:r>
            <a:r>
              <a:rPr lang="en-US" sz="3200" b="1" i="1" dirty="0" smtClean="0">
                <a:cs typeface="Arial" pitchFamily="34" charset="0"/>
              </a:rPr>
              <a:t>,  </a:t>
            </a:r>
          </a:p>
          <a:p>
            <a:pPr eaLnBrk="0" hangingPunct="0">
              <a:defRPr/>
            </a:pPr>
            <a:r>
              <a:rPr lang="en-US" sz="3200" b="1" i="1" dirty="0" smtClean="0">
                <a:cs typeface="Arial" pitchFamily="34" charset="0"/>
              </a:rPr>
              <a:t>   N. </a:t>
            </a:r>
            <a:r>
              <a:rPr lang="en-US" sz="3200" b="1" i="1" dirty="0" err="1" smtClean="0">
                <a:cs typeface="Arial" pitchFamily="34" charset="0"/>
              </a:rPr>
              <a:t>meningitidis</a:t>
            </a:r>
            <a:r>
              <a:rPr lang="en-US" sz="3200" b="1" i="1" dirty="0" smtClean="0">
                <a:cs typeface="Arial" pitchFamily="34" charset="0"/>
              </a:rPr>
              <a:t>, L. </a:t>
            </a:r>
            <a:r>
              <a:rPr lang="en-US" sz="3200" b="1" i="1" dirty="0" err="1" smtClean="0">
                <a:cs typeface="Arial" pitchFamily="34" charset="0"/>
              </a:rPr>
              <a:t>pneumophila</a:t>
            </a:r>
            <a:r>
              <a:rPr lang="en-US" sz="3200" b="1" i="1" dirty="0" smtClean="0">
                <a:cs typeface="Arial" pitchFamily="34" charset="0"/>
              </a:rPr>
              <a:t>, </a:t>
            </a:r>
          </a:p>
          <a:p>
            <a:pPr eaLnBrk="0" hangingPunct="0">
              <a:defRPr/>
            </a:pPr>
            <a:r>
              <a:rPr lang="en-US" sz="3200" b="1" i="1" dirty="0" smtClean="0">
                <a:cs typeface="Arial" pitchFamily="34" charset="0"/>
              </a:rPr>
              <a:t>   Chl. </a:t>
            </a:r>
            <a:r>
              <a:rPr lang="en-US" sz="3200" b="1" i="1" dirty="0" err="1" smtClean="0">
                <a:cs typeface="Arial" pitchFamily="34" charset="0"/>
              </a:rPr>
              <a:t>pneumoniae</a:t>
            </a:r>
            <a:r>
              <a:rPr lang="en-US" sz="3200" b="1" i="1" dirty="0" smtClean="0">
                <a:cs typeface="Arial" pitchFamily="34" charset="0"/>
              </a:rPr>
              <a:t>, </a:t>
            </a:r>
            <a:r>
              <a:rPr lang="en-US" sz="3200" b="1" dirty="0" smtClean="0">
                <a:cs typeface="Arial" pitchFamily="34" charset="0"/>
              </a:rPr>
              <a:t>and </a:t>
            </a:r>
            <a:r>
              <a:rPr lang="en-US" sz="3200" b="1" i="1" dirty="0" smtClean="0">
                <a:cs typeface="Arial" pitchFamily="34" charset="0"/>
              </a:rPr>
              <a:t>M. </a:t>
            </a:r>
            <a:r>
              <a:rPr lang="en-US" sz="3200" b="1" i="1" dirty="0" err="1" smtClean="0">
                <a:cs typeface="Arial" pitchFamily="34" charset="0"/>
              </a:rPr>
              <a:t>pneumoniae</a:t>
            </a:r>
            <a:endParaRPr lang="en-US" sz="3200" b="1" dirty="0" smtClean="0">
              <a:cs typeface="Arial" pitchFamily="34" charset="0"/>
            </a:endParaRPr>
          </a:p>
          <a:p>
            <a:pPr eaLnBrk="0" hangingPunct="0">
              <a:defRPr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1071538" y="3857628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i="1" dirty="0" err="1" smtClean="0">
                <a:cs typeface="Arial" charset="0"/>
              </a:rPr>
              <a:t>Corynebacterium</a:t>
            </a:r>
            <a:r>
              <a:rPr lang="en-US" sz="3200" b="1" i="1" dirty="0" smtClean="0">
                <a:cs typeface="Arial" charset="0"/>
              </a:rPr>
              <a:t> </a:t>
            </a:r>
            <a:r>
              <a:rPr lang="en-US" sz="3200" b="1" i="1" dirty="0" err="1" smtClean="0">
                <a:cs typeface="Arial" charset="0"/>
              </a:rPr>
              <a:t>diphtheriae</a:t>
            </a:r>
            <a:r>
              <a:rPr lang="en-US" sz="3200" b="1" i="1" dirty="0" smtClean="0">
                <a:cs typeface="Arial" charset="0"/>
              </a:rPr>
              <a:t>, </a:t>
            </a:r>
            <a:r>
              <a:rPr lang="en-US" sz="3200" b="1" dirty="0" err="1" smtClean="0">
                <a:cs typeface="Arial" charset="0"/>
              </a:rPr>
              <a:t>Rickettsia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13" grpId="0"/>
      <p:bldP spid="820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467600" cy="4876800"/>
          </a:xfrm>
        </p:spPr>
      </p:pic>
      <p:sp>
        <p:nvSpPr>
          <p:cNvPr id="5" name="Rectangle 4"/>
          <p:cNvSpPr/>
          <p:nvPr/>
        </p:nvSpPr>
        <p:spPr>
          <a:xfrm>
            <a:off x="2286000" y="304800"/>
            <a:ext cx="4378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Siklus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Hidup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Ordo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: 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Chlamydiales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0070C0"/>
                </a:solidFill>
                <a:latin typeface="+mn-lt"/>
              </a:rPr>
              <a:t>Famili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 :  </a:t>
            </a:r>
            <a:r>
              <a:rPr lang="en-US" sz="3600" b="1" i="1" dirty="0" err="1" smtClean="0">
                <a:solidFill>
                  <a:srgbClr val="0070C0"/>
                </a:solidFill>
                <a:latin typeface="+mn-lt"/>
              </a:rPr>
              <a:t>Chlamydiaceae</a:t>
            </a:r>
            <a:r>
              <a:rPr lang="en-US" sz="3600" b="1" i="1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Genus : </a:t>
            </a:r>
            <a:r>
              <a:rPr lang="en-US" sz="3600" b="1" i="1" dirty="0" smtClean="0">
                <a:solidFill>
                  <a:srgbClr val="00B050"/>
                </a:solidFill>
                <a:latin typeface="+mn-lt"/>
              </a:rPr>
              <a:t>Chlamydia</a:t>
            </a:r>
            <a:r>
              <a:rPr lang="en-US" sz="3600" b="1" i="1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Species :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Chl.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trachomatis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, </a:t>
            </a:r>
            <a:b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     Chl.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psittaci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, </a:t>
            </a:r>
            <a:b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    Chl.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pneumoniae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, </a:t>
            </a:r>
            <a:b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    Chl.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pecurium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.</a:t>
            </a:r>
            <a:r>
              <a:rPr lang="en-US" sz="3600" b="1" i="1" dirty="0" smtClean="0">
                <a:latin typeface="+mn-lt"/>
              </a:rPr>
              <a:t/>
            </a:r>
            <a:br>
              <a:rPr lang="en-US" sz="3600" b="1" i="1" dirty="0" smtClean="0">
                <a:latin typeface="+mn-lt"/>
              </a:rPr>
            </a:br>
            <a:r>
              <a:rPr lang="en-US" sz="3600" b="1" i="1" dirty="0" smtClean="0">
                <a:latin typeface="+mn-lt"/>
              </a:rPr>
              <a:t/>
            </a:r>
            <a:br>
              <a:rPr lang="en-US" sz="3600" b="1" i="1" dirty="0" smtClean="0">
                <a:latin typeface="+mn-lt"/>
              </a:rPr>
            </a:b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Chl.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trachomatis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Prototype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04800"/>
            <a:ext cx="32956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Klassifikasi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0"/>
            <a:ext cx="5282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Sifat-sifat</a:t>
            </a: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species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00174"/>
          <a:ext cx="8786844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4"/>
                <a:gridCol w="2428892"/>
                <a:gridCol w="1857388"/>
                <a:gridCol w="242886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Sifat-sifat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trachomatis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psittaci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pneumoniae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Inclusion morphology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Oval,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vacoular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Variable, dense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Oval, dense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Elementary body morph.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Round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Round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Pear-shape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Folate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biosynthesis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Positive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Positive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Negative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Glycogen in inclusions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Positive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Negative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Negative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No. of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serovars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a. </a:t>
            </a:r>
            <a:r>
              <a:rPr lang="en-US" sz="3600" b="1" dirty="0" err="1" smtClean="0">
                <a:solidFill>
                  <a:srgbClr val="00B0F0"/>
                </a:solidFill>
                <a:latin typeface="+mn-lt"/>
              </a:rPr>
              <a:t>Infeksi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+mn-lt"/>
              </a:rPr>
              <a:t>ringan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 pd </a:t>
            </a:r>
            <a:r>
              <a:rPr lang="en-US" sz="3600" b="1" dirty="0" err="1" smtClean="0">
                <a:solidFill>
                  <a:srgbClr val="00B0F0"/>
                </a:solidFill>
                <a:latin typeface="+mn-lt"/>
              </a:rPr>
              <a:t>saluran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+mn-lt"/>
              </a:rPr>
              <a:t>nafas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+mn-lt"/>
              </a:rPr>
              <a:t>bgn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+mn-lt"/>
              </a:rPr>
              <a:t>atas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latin typeface="+mn-lt"/>
              </a:rPr>
            </a:br>
            <a:r>
              <a:rPr lang="en-US" sz="3600" b="1" dirty="0" smtClean="0">
                <a:latin typeface="+mn-lt"/>
              </a:rPr>
              <a:t> 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b. Pneumonia  pd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orang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dewasa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muda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c. </a:t>
            </a:r>
            <a:r>
              <a:rPr lang="en-US" sz="3600" b="1" dirty="0" err="1" smtClean="0">
                <a:solidFill>
                  <a:srgbClr val="0070C0"/>
                </a:solidFill>
                <a:latin typeface="+mn-lt"/>
              </a:rPr>
              <a:t>Penyakit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+mn-lt"/>
              </a:rPr>
              <a:t>jantung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+mn-lt"/>
              </a:rPr>
              <a:t>koroner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533400"/>
            <a:ext cx="49536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Manifestasi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Klinik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8305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Reservoir 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    </a:t>
            </a:r>
            <a:r>
              <a:rPr lang="en-US" sz="3200" b="1" i="1" dirty="0">
                <a:solidFill>
                  <a:srgbClr val="00B050"/>
                </a:solidFill>
                <a:latin typeface="+mn-lt"/>
              </a:rPr>
              <a:t>Chl. </a:t>
            </a:r>
            <a:r>
              <a:rPr lang="en-US" sz="3200" b="1" i="1" dirty="0" err="1">
                <a:solidFill>
                  <a:srgbClr val="00B050"/>
                </a:solidFill>
                <a:latin typeface="+mn-lt"/>
              </a:rPr>
              <a:t>pneumoniae</a:t>
            </a:r>
            <a:r>
              <a:rPr lang="en-US" sz="3200" b="1" i="1" dirty="0">
                <a:solidFill>
                  <a:srgbClr val="00B050"/>
                </a:solidFill>
                <a:latin typeface="+mn-lt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patogen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hanya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pd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manusia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, </a:t>
            </a:r>
            <a:br>
              <a:rPr lang="en-US" sz="3200" b="1" dirty="0">
                <a:solidFill>
                  <a:srgbClr val="00B05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   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Tak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ada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reservoir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binatang</a:t>
            </a:r>
            <a:endParaRPr lang="en-US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30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Penularan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: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kontak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manusia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ke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manusia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8001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Insidens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3200" b="1" dirty="0">
                <a:latin typeface="+mn-lt"/>
              </a:rPr>
              <a:t>   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•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US:  50%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sero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-positive 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•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Kebanyakan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sub-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klinik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•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Re-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infektion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dgn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strain lain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 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•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Epidemi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mudah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terjadi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pada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penduduk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yg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rapat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304800"/>
            <a:ext cx="4202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Epidemiologi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  Tissue culture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j-lt"/>
              </a:rPr>
              <a:t>Deteksi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 Antigen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Elisa Test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Direct fluorescence antibody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Deteksi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DNA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+mj-lt"/>
              </a:rPr>
              <a:t>Serologi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paling </a:t>
            </a:r>
            <a:r>
              <a:rPr lang="en-US" b="1" dirty="0" err="1" smtClean="0">
                <a:solidFill>
                  <a:srgbClr val="0070C0"/>
                </a:solidFill>
              </a:rPr>
              <a:t>sensitif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 Complement fixation test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Elisa test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0070C0"/>
                </a:solidFill>
              </a:rPr>
              <a:t>Microimmunofluorescence</a:t>
            </a:r>
            <a:r>
              <a:rPr lang="en-US" sz="2800" b="1" dirty="0" smtClean="0">
                <a:solidFill>
                  <a:srgbClr val="0070C0"/>
                </a:solidFill>
              </a:rPr>
              <a:t> test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04800"/>
            <a:ext cx="62376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Diagnose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Mikrobiologi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69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Obat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pilihan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utama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untuk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infeksi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i="1" dirty="0">
                <a:solidFill>
                  <a:srgbClr val="00B050"/>
                </a:solidFill>
                <a:latin typeface="+mn-lt"/>
              </a:rPr>
              <a:t>Chlamydia </a:t>
            </a:r>
            <a:r>
              <a:rPr lang="en-US" sz="4000" b="1" i="1" dirty="0" err="1">
                <a:solidFill>
                  <a:srgbClr val="00B050"/>
                </a:solidFill>
                <a:latin typeface="+mn-lt"/>
              </a:rPr>
              <a:t>pneumoniae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adalah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Tetracyclines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533400"/>
            <a:ext cx="341471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Pengobatan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5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239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Mycoplasma</a:t>
            </a:r>
            <a:r>
              <a:rPr lang="en-GB" sz="4400" b="1" i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n-GB" sz="44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pneumoniae</a:t>
            </a:r>
            <a:endParaRPr lang="en-GB" sz="4400" b="1" i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Orde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   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Mycoplasmatales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Famili</a:t>
            </a:r>
            <a:r>
              <a:rPr lang="en-US" b="1" dirty="0" smtClean="0">
                <a:solidFill>
                  <a:srgbClr val="0070C0"/>
                </a:solidFill>
              </a:rPr>
              <a:t>:  </a:t>
            </a:r>
            <a:r>
              <a:rPr lang="en-US" b="1" i="1" dirty="0" err="1" smtClean="0">
                <a:solidFill>
                  <a:srgbClr val="0070C0"/>
                </a:solidFill>
              </a:rPr>
              <a:t>Mycoplasmataceae</a:t>
            </a:r>
            <a:endParaRPr 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Genus:  </a:t>
            </a:r>
            <a:r>
              <a:rPr lang="en-US" b="1" i="1" dirty="0" err="1" smtClean="0">
                <a:solidFill>
                  <a:srgbClr val="00B050"/>
                </a:solidFill>
              </a:rPr>
              <a:t>Mycoplasma</a:t>
            </a:r>
            <a:r>
              <a:rPr lang="en-US" b="1" dirty="0" smtClean="0">
                <a:solidFill>
                  <a:srgbClr val="00B050"/>
                </a:solidFill>
              </a:rPr>
              <a:t> &amp; </a:t>
            </a:r>
            <a:r>
              <a:rPr lang="en-US" b="1" i="1" dirty="0" err="1" smtClean="0">
                <a:solidFill>
                  <a:srgbClr val="00B050"/>
                </a:solidFill>
              </a:rPr>
              <a:t>Ureaplasma</a:t>
            </a:r>
            <a:endParaRPr lang="en-US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Species :  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1.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Mycoplasma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pneumoniae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2.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Mycoplasma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genitalium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/>
              <a:t>    </a:t>
            </a:r>
            <a:r>
              <a:rPr lang="en-US" b="1" dirty="0" smtClean="0"/>
              <a:t>3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Mycoplasma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hominis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Species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Ureaplasma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</a:rPr>
              <a:t>Ureaplasma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</a:rPr>
              <a:t>urealyticum</a:t>
            </a:r>
            <a:endParaRPr lang="en-US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04800"/>
            <a:ext cx="3993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Klassifikasi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229600" cy="489110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Sel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yg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kecil</a:t>
            </a:r>
            <a:r>
              <a:rPr lang="en-US" sz="3500" b="1" dirty="0" smtClean="0">
                <a:solidFill>
                  <a:srgbClr val="00B050"/>
                </a:solidFill>
              </a:rPr>
              <a:t>, </a:t>
            </a:r>
            <a:r>
              <a:rPr lang="en-US" sz="3500" b="1" dirty="0" err="1" smtClean="0">
                <a:solidFill>
                  <a:srgbClr val="00B050"/>
                </a:solidFill>
              </a:rPr>
              <a:t>Pleomorfik</a:t>
            </a:r>
            <a:r>
              <a:rPr lang="en-US" sz="3500" b="1" dirty="0" smtClean="0">
                <a:solidFill>
                  <a:srgbClr val="00B05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rgbClr val="0070C0"/>
                </a:solidFill>
              </a:rPr>
              <a:t>  </a:t>
            </a:r>
            <a:r>
              <a:rPr lang="en-US" sz="3500" b="1" dirty="0" err="1" smtClean="0">
                <a:solidFill>
                  <a:srgbClr val="0070C0"/>
                </a:solidFill>
              </a:rPr>
              <a:t>Tak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mempunyai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dinding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sel</a:t>
            </a:r>
            <a:r>
              <a:rPr lang="en-US" sz="3500" b="1" dirty="0" smtClean="0">
                <a:solidFill>
                  <a:srgbClr val="0070C0"/>
                </a:solidFill>
              </a:rPr>
              <a:t> &amp;  </a:t>
            </a:r>
            <a:r>
              <a:rPr lang="en-US" sz="3500" b="1" dirty="0" err="1" smtClean="0">
                <a:solidFill>
                  <a:srgbClr val="0070C0"/>
                </a:solidFill>
              </a:rPr>
              <a:t>tak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bisa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diwarnai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dgn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cara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biasa</a:t>
            </a:r>
            <a:endParaRPr lang="en-US" sz="35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500" b="1" dirty="0" err="1" smtClean="0">
                <a:solidFill>
                  <a:schemeClr val="accent6">
                    <a:lumMod val="75000"/>
                  </a:schemeClr>
                </a:solidFill>
              </a:rPr>
              <a:t>Bakteri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6">
                    <a:lumMod val="75000"/>
                  </a:schemeClr>
                </a:solidFill>
              </a:rPr>
              <a:t>terkecil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500" b="1" dirty="0" err="1" smtClean="0">
                <a:solidFill>
                  <a:schemeClr val="accent6">
                    <a:lumMod val="75000"/>
                  </a:schemeClr>
                </a:solidFill>
              </a:rPr>
              <a:t>bisa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6">
                    <a:lumMod val="75000"/>
                  </a:schemeClr>
                </a:solidFill>
              </a:rPr>
              <a:t>tumbuh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 in vitro,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</a:rPr>
              <a:t> fastidious;  </a:t>
            </a:r>
            <a:r>
              <a:rPr lang="en-US" sz="3500" b="1" dirty="0" err="1" smtClean="0">
                <a:solidFill>
                  <a:srgbClr val="002060"/>
                </a:solidFill>
              </a:rPr>
              <a:t>tumbuh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lambat</a:t>
            </a:r>
            <a:r>
              <a:rPr lang="en-US" sz="3500" b="1" dirty="0" smtClean="0">
                <a:solidFill>
                  <a:srgbClr val="002060"/>
                </a:solidFill>
              </a:rPr>
              <a:t> d medium yang </a:t>
            </a:r>
            <a:r>
              <a:rPr lang="en-US" sz="3500" b="1" dirty="0" err="1" smtClean="0">
                <a:solidFill>
                  <a:srgbClr val="002060"/>
                </a:solidFill>
              </a:rPr>
              <a:t>diperkaya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dan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kompleks</a:t>
            </a:r>
            <a:r>
              <a:rPr lang="en-US" sz="3500" b="1" dirty="0" smtClean="0">
                <a:solidFill>
                  <a:srgbClr val="002060"/>
                </a:solidFill>
              </a:rPr>
              <a:t>  </a:t>
            </a:r>
            <a:r>
              <a:rPr lang="en-US" sz="35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Koloni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‘Fried egg’ 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i="1" dirty="0" smtClean="0">
                <a:solidFill>
                  <a:srgbClr val="0070C0"/>
                </a:solidFill>
              </a:rPr>
              <a:t>M. </a:t>
            </a:r>
            <a:r>
              <a:rPr lang="en-US" sz="3500" b="1" i="1" dirty="0" err="1" smtClean="0">
                <a:solidFill>
                  <a:srgbClr val="0070C0"/>
                </a:solidFill>
              </a:rPr>
              <a:t>pneumoniae</a:t>
            </a:r>
            <a:r>
              <a:rPr lang="en-US" sz="3500" b="1" dirty="0" smtClean="0">
                <a:solidFill>
                  <a:srgbClr val="0070C0"/>
                </a:solidFill>
              </a:rPr>
              <a:t>  </a:t>
            </a:r>
            <a:r>
              <a:rPr lang="en-US" sz="3500" b="1" dirty="0" err="1" smtClean="0">
                <a:solidFill>
                  <a:srgbClr val="0070C0"/>
                </a:solidFill>
              </a:rPr>
              <a:t>tumbuh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secara</a:t>
            </a:r>
            <a:r>
              <a:rPr lang="en-US" sz="3500" b="1" dirty="0" smtClean="0">
                <a:solidFill>
                  <a:srgbClr val="0070C0"/>
                </a:solidFill>
              </a:rPr>
              <a:t>  </a:t>
            </a:r>
            <a:r>
              <a:rPr lang="en-US" sz="3500" b="1" dirty="0" err="1" smtClean="0">
                <a:solidFill>
                  <a:srgbClr val="0070C0"/>
                </a:solidFill>
              </a:rPr>
              <a:t>aerobik</a:t>
            </a:r>
            <a:r>
              <a:rPr lang="en-US" sz="3500" b="1" dirty="0" smtClean="0">
                <a:solidFill>
                  <a:srgbClr val="0070C0"/>
                </a:solidFill>
              </a:rPr>
              <a:t>,  species yang lain : </a:t>
            </a:r>
            <a:r>
              <a:rPr lang="en-US" sz="3500" b="1" dirty="0" err="1" smtClean="0">
                <a:solidFill>
                  <a:srgbClr val="0070C0"/>
                </a:solidFill>
              </a:rPr>
              <a:t>fakultatif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anaerob</a:t>
            </a:r>
            <a:r>
              <a:rPr lang="en-US" sz="35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i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Mudah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dibedakan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dgn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menggunakan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sifat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</a:rPr>
              <a:t>metabolismenya</a:t>
            </a:r>
            <a:r>
              <a:rPr lang="en-US" sz="3500" b="1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81000"/>
            <a:ext cx="59875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Sifat-sifat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Myoplasma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083" y="0"/>
            <a:ext cx="616386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Terbanyak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Saluran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Bgn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071546"/>
          <a:ext cx="8643999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3548088"/>
                <a:gridCol w="288133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PENYAKIT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BAKTERI &amp; FUNGI</a:t>
                      </a:r>
                      <a:endParaRPr lang="en-GB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Rhinitis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Rhinoviruses, adenoviruses,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coronaviruses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parainfluenza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viruses,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influenza viruses, respiratory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syncytial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virus,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bbrp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coxsacki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A 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 smtClean="0">
                          <a:latin typeface="+mn-lt"/>
                        </a:rPr>
                        <a:t>Jarang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Pharyngitis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atau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tonsilitis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Adenoviruses,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para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-influenza viruses, influenza viruses, rhino-viruses,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coxsacki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A  &amp; B virus, herpes simplex virus, Epstein-Barr virus</a:t>
                      </a:r>
                    </a:p>
                    <a:p>
                      <a:endParaRPr lang="en-GB" sz="2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Strept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pyogenes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Corynebacterium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diphtheriae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Neisseria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id-ID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meningitidis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b="13000"/>
          <a:stretch>
            <a:fillRect/>
          </a:stretch>
        </p:blipFill>
        <p:spPr bwMode="auto">
          <a:xfrm>
            <a:off x="309218" y="1000108"/>
            <a:ext cx="44389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000108"/>
            <a:ext cx="4096393" cy="41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5720" y="214290"/>
            <a:ext cx="35734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Myoplasma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50070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Electron microscopy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257800"/>
            <a:ext cx="8229600" cy="99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Penularan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:</a:t>
            </a:r>
            <a:r>
              <a:rPr lang="en-US" b="1" dirty="0" smtClean="0"/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Orang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ke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orang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melalui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sekret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sal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</a:rPr>
              <a:t>nafas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4600" y="381000"/>
            <a:ext cx="351089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Patogenesis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80772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0" hangingPunct="0">
              <a:buFont typeface="Wingdings" pitchFamily="2" charset="2"/>
              <a:buChar char="§"/>
              <a:defRPr/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M.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pneumoniae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i="1" dirty="0">
                <a:latin typeface="+mn-lt"/>
              </a:rPr>
              <a:t>: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primer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adalah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patogen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untuk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sal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respirasi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Saat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ia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mencapai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bronchus,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bakteri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ini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akan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adhesi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pada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sel-sel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epitel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mukosa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yg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bersilia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05200"/>
            <a:ext cx="7848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0" hangingPunct="0">
              <a:buFont typeface="Wingdings" pitchFamily="2" charset="2"/>
              <a:buChar char="§"/>
              <a:defRPr/>
            </a:pP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Juga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bisa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menginfeksi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central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nervus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system (CNS) =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sistem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syaraf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pusat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, myocardium,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kulit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,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sendi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, 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dan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</a:rPr>
              <a:t>darah</a:t>
            </a:r>
            <a:r>
              <a:rPr lang="en-US" sz="3200" b="1" dirty="0">
                <a:latin typeface="+mn-lt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4" grpId="0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Masa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Inkubasi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15-25  </a:t>
            </a:r>
            <a:r>
              <a:rPr lang="en-US" b="1" dirty="0" err="1" smtClean="0">
                <a:solidFill>
                  <a:srgbClr val="0070C0"/>
                </a:solidFill>
              </a:rPr>
              <a:t>hari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Klinik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en-US" b="1" dirty="0" smtClean="0"/>
              <a:t> pneumonia, </a:t>
            </a:r>
            <a:r>
              <a:rPr lang="en-US" b="1" dirty="0" err="1" smtClean="0"/>
              <a:t>tracheo</a:t>
            </a:r>
            <a:r>
              <a:rPr lang="en-US" b="1" dirty="0" smtClean="0"/>
              <a:t>-bronchitis, </a:t>
            </a:r>
            <a:r>
              <a:rPr lang="en-US" b="1" dirty="0" err="1" smtClean="0"/>
              <a:t>pharyngitis</a:t>
            </a:r>
            <a:r>
              <a:rPr lang="en-US" b="1" dirty="0" smtClean="0"/>
              <a:t>,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otitis</a:t>
            </a:r>
            <a:r>
              <a:rPr lang="en-US" b="1" dirty="0" smtClean="0"/>
              <a:t> media.</a:t>
            </a:r>
          </a:p>
          <a:p>
            <a:pPr eaLnBrk="1" hangingPunct="1"/>
            <a:r>
              <a:rPr lang="en-US" b="1" dirty="0" smtClean="0"/>
              <a:t>Pneumonia  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seserius</a:t>
            </a:r>
            <a:r>
              <a:rPr lang="en-US" b="1" dirty="0" smtClean="0"/>
              <a:t> </a:t>
            </a:r>
            <a:r>
              <a:rPr lang="en-US" b="1" dirty="0" err="1" smtClean="0"/>
              <a:t>peneumonia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infe</a:t>
            </a:r>
            <a:r>
              <a:rPr lang="en-US" b="1" dirty="0" smtClean="0"/>
              <a:t> </a:t>
            </a:r>
            <a:r>
              <a:rPr lang="en-US" b="1" dirty="0" err="1" smtClean="0"/>
              <a:t>bakteri</a:t>
            </a:r>
            <a:r>
              <a:rPr lang="en-US" b="1" dirty="0" smtClean="0"/>
              <a:t> lain,  </a:t>
            </a:r>
            <a:r>
              <a:rPr lang="en-US" b="1" dirty="0" err="1" smtClean="0"/>
              <a:t>kadang-kadang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aktif</a:t>
            </a:r>
            <a:r>
              <a:rPr lang="en-US" b="1" dirty="0" smtClean="0"/>
              <a:t>  → </a:t>
            </a:r>
            <a:r>
              <a:rPr lang="en-US" b="1" dirty="0" smtClean="0">
                <a:solidFill>
                  <a:schemeClr val="tx2"/>
                </a:solidFill>
              </a:rPr>
              <a:t>atypical</a:t>
            </a:r>
            <a:r>
              <a:rPr lang="en-US" b="1" dirty="0" smtClean="0"/>
              <a:t>   </a:t>
            </a:r>
            <a:r>
              <a:rPr lang="en-US" b="1" dirty="0" err="1" smtClean="0"/>
              <a:t>atau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tx2"/>
                </a:solidFill>
              </a:rPr>
              <a:t>working pneumonia:  </a:t>
            </a:r>
            <a:r>
              <a:rPr lang="en-US" b="1" dirty="0" err="1" smtClean="0">
                <a:solidFill>
                  <a:schemeClr val="tx2"/>
                </a:solidFill>
              </a:rPr>
              <a:t>batuk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tidak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produktif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00200" y="457200"/>
            <a:ext cx="49536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Manifestasi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Klinik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4267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Specimen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Apusan</a:t>
            </a:r>
            <a:r>
              <a:rPr lang="en-US" b="1" dirty="0" smtClean="0"/>
              <a:t> </a:t>
            </a:r>
            <a:r>
              <a:rPr lang="en-US" b="1" dirty="0" err="1" smtClean="0"/>
              <a:t>Laring</a:t>
            </a:r>
            <a:r>
              <a:rPr lang="en-US" b="1" dirty="0" smtClean="0"/>
              <a:t>  </a:t>
            </a:r>
            <a:r>
              <a:rPr lang="en-US" b="1" dirty="0" err="1" smtClean="0"/>
              <a:t>atau</a:t>
            </a:r>
            <a:r>
              <a:rPr lang="en-US" b="1" dirty="0" smtClean="0"/>
              <a:t>  faring, sputum, </a:t>
            </a:r>
            <a:r>
              <a:rPr lang="en-US" b="1" dirty="0" err="1" smtClean="0"/>
              <a:t>eksudat</a:t>
            </a:r>
            <a:r>
              <a:rPr lang="en-US" b="1" dirty="0" smtClean="0"/>
              <a:t> </a:t>
            </a:r>
            <a:r>
              <a:rPr lang="en-US" b="1" dirty="0" err="1" smtClean="0"/>
              <a:t>inflamasi</a:t>
            </a:r>
            <a:r>
              <a:rPr lang="en-US" b="1" dirty="0" smtClean="0"/>
              <a:t>,  </a:t>
            </a:r>
            <a:r>
              <a:rPr lang="en-US" b="1" dirty="0" err="1" smtClean="0"/>
              <a:t>sekret</a:t>
            </a:r>
            <a:r>
              <a:rPr lang="en-US" b="1" dirty="0" smtClean="0"/>
              <a:t> </a:t>
            </a:r>
            <a:r>
              <a:rPr lang="en-US" b="1" dirty="0" err="1" smtClean="0"/>
              <a:t>hidung</a:t>
            </a:r>
            <a:r>
              <a:rPr lang="en-US" b="1" dirty="0" smtClean="0"/>
              <a:t>, </a:t>
            </a:r>
            <a:r>
              <a:rPr lang="en-US" b="1" dirty="0" err="1" smtClean="0"/>
              <a:t>kret</a:t>
            </a:r>
            <a:r>
              <a:rPr lang="en-US" b="1" dirty="0" smtClean="0"/>
              <a:t> </a:t>
            </a:r>
            <a:r>
              <a:rPr lang="en-US" b="1" dirty="0" err="1" smtClean="0"/>
              <a:t>seurethral</a:t>
            </a:r>
            <a:r>
              <a:rPr lang="en-US" b="1" dirty="0" smtClean="0"/>
              <a:t>  </a:t>
            </a:r>
            <a:r>
              <a:rPr lang="en-US" b="1" dirty="0" err="1" smtClean="0"/>
              <a:t>dan</a:t>
            </a:r>
            <a:r>
              <a:rPr lang="en-US" b="1" dirty="0" smtClean="0"/>
              <a:t> genitalia  (duh </a:t>
            </a:r>
            <a:r>
              <a:rPr lang="en-US" b="1" dirty="0" err="1" smtClean="0"/>
              <a:t>tubuh</a:t>
            </a:r>
            <a:r>
              <a:rPr lang="en-US" b="1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Diagnose </a:t>
            </a:r>
            <a:r>
              <a:rPr lang="en-US" sz="3200" b="1" dirty="0" err="1" smtClean="0">
                <a:solidFill>
                  <a:srgbClr val="0070C0"/>
                </a:solidFill>
              </a:rPr>
              <a:t>Mikrobiologi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1.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Mikroskopik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     </a:t>
            </a:r>
            <a:r>
              <a:rPr lang="en-US" b="1" dirty="0" err="1" smtClean="0"/>
              <a:t>Preparat</a:t>
            </a:r>
            <a:r>
              <a:rPr lang="en-US" b="1" dirty="0" smtClean="0"/>
              <a:t>  </a:t>
            </a:r>
            <a:r>
              <a:rPr lang="en-US" b="1" dirty="0" err="1" smtClean="0"/>
              <a:t>hapus</a:t>
            </a:r>
            <a:r>
              <a:rPr lang="en-US" b="1" dirty="0" smtClean="0"/>
              <a:t> </a:t>
            </a:r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koloni</a:t>
            </a:r>
            <a:r>
              <a:rPr lang="en-US" b="1" dirty="0" smtClean="0"/>
              <a:t> → </a:t>
            </a:r>
            <a:r>
              <a:rPr lang="en-US" b="1" dirty="0" err="1" smtClean="0"/>
              <a:t>methalic</a:t>
            </a:r>
            <a:r>
              <a:rPr lang="en-US" b="1" dirty="0" smtClean="0"/>
              <a:t> blue  </a:t>
            </a:r>
            <a:r>
              <a:rPr lang="en-US" b="1" dirty="0" err="1" smtClean="0"/>
              <a:t>dlm</a:t>
            </a:r>
            <a:r>
              <a:rPr lang="en-US" b="1" dirty="0" smtClean="0"/>
              <a:t> </a:t>
            </a:r>
            <a:r>
              <a:rPr lang="en-US" b="1" dirty="0" err="1" smtClean="0"/>
              <a:t>alkohol</a:t>
            </a:r>
            <a:endParaRPr lang="en-US" b="1" dirty="0" smtClean="0"/>
          </a:p>
        </p:txBody>
      </p:sp>
      <p:sp>
        <p:nvSpPr>
          <p:cNvPr id="8294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1028700" lvl="2" indent="-342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pewarnaan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fluoresence</a:t>
            </a:r>
            <a:r>
              <a:rPr lang="en-US" sz="2800" b="1" dirty="0" smtClean="0"/>
              <a:t> 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Biakan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3.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Tes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Serolog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b="1" dirty="0" smtClean="0"/>
              <a:t>cold-agglutinin </a:t>
            </a:r>
            <a:r>
              <a:rPr lang="en-US" b="1" dirty="0" err="1" smtClean="0"/>
              <a:t>Ab</a:t>
            </a:r>
            <a:endParaRPr lang="en-US" b="1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b="1" dirty="0" smtClean="0"/>
              <a:t>  </a:t>
            </a:r>
            <a:r>
              <a:rPr lang="en-US" b="1" dirty="0" err="1" smtClean="0"/>
              <a:t>Ab</a:t>
            </a:r>
            <a:r>
              <a:rPr lang="en-US" b="1" dirty="0" smtClean="0"/>
              <a:t> lain : 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Complement-fixing  </a:t>
            </a:r>
            <a:r>
              <a:rPr lang="en-US" sz="2800" b="1" dirty="0" err="1" smtClean="0"/>
              <a:t>Ab</a:t>
            </a:r>
            <a:endParaRPr lang="en-US" sz="2800" b="1" dirty="0" smtClean="0"/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IgM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Ab</a:t>
            </a:r>
            <a:r>
              <a:rPr lang="en-US" sz="2800" b="1" dirty="0" smtClean="0"/>
              <a:t>  </a:t>
            </a:r>
            <a:r>
              <a:rPr lang="en-US" sz="28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65197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Diagnose </a:t>
            </a: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Laboratorium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7924800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Telah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didiskusikan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■ </a:t>
            </a:r>
            <a:r>
              <a:rPr lang="en-US" sz="3200" b="1" dirty="0"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Bakteri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penyebab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infeksi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sal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respirasi</a:t>
            </a:r>
            <a:r>
              <a:rPr lang="en-US" sz="32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marL="401638" indent="-401638" eaLnBrk="0" hangingPunct="0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■ 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Penularan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dan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fakor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predesposisi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dari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infeksi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saluran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</a:rPr>
              <a:t>respirasi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■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Klassifikasi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sifat-sifat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faktor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virulensi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pPr marL="334963" indent="-334963" eaLnBrk="0" hangingPunct="0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patogenesis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, 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manifestasi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klinik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infeksi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,  diagnosis 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laboratorium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dan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epidemiologi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dari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b="1" dirty="0">
              <a:latin typeface="+mn-lt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Hemophilus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influenzae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- Streptococcus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pneumoniae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Neisseria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meningitidis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Legionella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pneumophila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- Chlamydia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pneumoniae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Mycoplasma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pneumoniae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0104" y="0"/>
            <a:ext cx="255986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Ringkasan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0"/>
            <a:ext cx="50490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CC"/>
                </a:solidFill>
                <a:latin typeface="+mj-lt"/>
                <a:cs typeface="+mn-cs"/>
              </a:rPr>
              <a:t>FURTHER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762000"/>
            <a:ext cx="7924800" cy="654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/>
              <a:t>Carroll, KC, </a:t>
            </a:r>
            <a:r>
              <a:rPr lang="en-US" sz="2800" b="1" dirty="0" err="1"/>
              <a:t>Butel</a:t>
            </a:r>
            <a:r>
              <a:rPr lang="en-US" sz="2800" b="1" dirty="0"/>
              <a:t>, JS., Morse, SA, </a:t>
            </a:r>
            <a:r>
              <a:rPr lang="en-US" sz="2800" b="1" dirty="0" err="1"/>
              <a:t>Mietzner</a:t>
            </a:r>
            <a:r>
              <a:rPr lang="en-US" sz="2800" b="1" dirty="0"/>
              <a:t>, TA</a:t>
            </a:r>
            <a:r>
              <a:rPr lang="id-ID" sz="2800" b="1" dirty="0"/>
              <a:t>, Miller, S</a:t>
            </a:r>
            <a:r>
              <a:rPr lang="en-US" sz="2800" b="1" dirty="0"/>
              <a:t>. </a:t>
            </a:r>
            <a:r>
              <a:rPr lang="en-US" sz="2800" b="1" i="1" dirty="0" err="1"/>
              <a:t>Jawetz</a:t>
            </a:r>
            <a:r>
              <a:rPr lang="en-US" sz="2800" b="1" i="1" dirty="0"/>
              <a:t>, </a:t>
            </a:r>
            <a:r>
              <a:rPr lang="en-US" sz="2800" b="1" i="1" dirty="0" err="1"/>
              <a:t>Melnick</a:t>
            </a:r>
            <a:r>
              <a:rPr lang="en-US" sz="2800" b="1" i="1" dirty="0"/>
              <a:t>, &amp; </a:t>
            </a:r>
            <a:r>
              <a:rPr lang="en-US" sz="2800" b="1" i="1" dirty="0" err="1"/>
              <a:t>Adelberg’s</a:t>
            </a:r>
            <a:r>
              <a:rPr lang="en-US" sz="2800" b="1" i="1" dirty="0"/>
              <a:t> Medical Microbiology. </a:t>
            </a:r>
            <a:r>
              <a:rPr lang="en-US" sz="2800" b="1" dirty="0"/>
              <a:t>2</a:t>
            </a:r>
            <a:r>
              <a:rPr lang="id-ID" sz="2800" b="1" dirty="0"/>
              <a:t>7</a:t>
            </a:r>
            <a:r>
              <a:rPr lang="en-US" sz="2800" b="1" baseline="30000" dirty="0" err="1"/>
              <a:t>th</a:t>
            </a:r>
            <a:r>
              <a:rPr lang="en-US" sz="2800" b="1" dirty="0"/>
              <a:t>  Edition, International Edition, McGraw-Hill, </a:t>
            </a:r>
            <a:r>
              <a:rPr lang="id-ID" sz="2800" b="1" dirty="0"/>
              <a:t>Singapore</a:t>
            </a:r>
            <a:r>
              <a:rPr lang="en-US" sz="2800" b="1" dirty="0"/>
              <a:t>, 201</a:t>
            </a:r>
            <a:r>
              <a:rPr lang="id-ID" sz="2800" b="1" dirty="0"/>
              <a:t>6</a:t>
            </a:r>
            <a:r>
              <a:rPr lang="en-US" sz="2800" b="1" dirty="0"/>
              <a:t>.</a:t>
            </a:r>
            <a:endParaRPr lang="id-ID" sz="2800" b="1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smtClean="0">
                <a:latin typeface="+mn-lt"/>
                <a:cs typeface="+mn-cs"/>
              </a:rPr>
              <a:t>Cowan</a:t>
            </a:r>
            <a:r>
              <a:rPr lang="en-US" sz="2800" b="1" dirty="0">
                <a:latin typeface="+mn-lt"/>
                <a:cs typeface="+mn-cs"/>
              </a:rPr>
              <a:t>, MK. </a:t>
            </a:r>
            <a:r>
              <a:rPr lang="en-US" sz="2800" b="1" i="1" dirty="0">
                <a:latin typeface="+mn-lt"/>
                <a:cs typeface="+mn-cs"/>
              </a:rPr>
              <a:t>Microbiology, a Systems Approach, </a:t>
            </a:r>
            <a:r>
              <a:rPr lang="en-US" sz="2800" b="1" dirty="0">
                <a:latin typeface="+mn-lt"/>
                <a:cs typeface="+mn-cs"/>
              </a:rPr>
              <a:t>3</a:t>
            </a:r>
            <a:r>
              <a:rPr lang="en-US" sz="2800" b="1" baseline="30000" dirty="0">
                <a:latin typeface="+mn-lt"/>
                <a:cs typeface="+mn-cs"/>
              </a:rPr>
              <a:t>th </a:t>
            </a:r>
            <a:r>
              <a:rPr lang="en-US" sz="2800" b="1" dirty="0">
                <a:latin typeface="+mn-lt"/>
                <a:cs typeface="+mn-cs"/>
              </a:rPr>
              <a:t>Edition, International Edition, McGraw-Hill, New York, 2012.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 smtClean="0">
                <a:latin typeface="+mn-lt"/>
                <a:cs typeface="+mn-cs"/>
              </a:rPr>
              <a:t>Greenwood</a:t>
            </a:r>
            <a:r>
              <a:rPr lang="en-US" sz="2800" b="1" dirty="0">
                <a:latin typeface="+mn-lt"/>
                <a:cs typeface="+mn-cs"/>
              </a:rPr>
              <a:t>, D., Barer, M., Slack, R., Irving, W. </a:t>
            </a:r>
            <a:r>
              <a:rPr lang="en-US" sz="2800" b="1" i="1" dirty="0">
                <a:latin typeface="+mn-lt"/>
                <a:cs typeface="+mn-cs"/>
              </a:rPr>
              <a:t>Medical Microbiology,  </a:t>
            </a:r>
            <a:r>
              <a:rPr lang="en-US" sz="2800" b="1" dirty="0">
                <a:latin typeface="+mn-lt"/>
                <a:cs typeface="+mn-cs"/>
              </a:rPr>
              <a:t>18</a:t>
            </a:r>
            <a:r>
              <a:rPr lang="en-US" sz="2800" b="1" baseline="30000" dirty="0">
                <a:latin typeface="+mn-lt"/>
                <a:cs typeface="+mn-cs"/>
              </a:rPr>
              <a:t>th</a:t>
            </a:r>
            <a:r>
              <a:rPr lang="en-US" sz="2800" b="1" dirty="0">
                <a:latin typeface="+mn-lt"/>
                <a:cs typeface="+mn-cs"/>
              </a:rPr>
              <a:t> Edition, International Edition, Churchill-Livingstone, Sydney, 2012.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+mn-lt"/>
                <a:cs typeface="+mn-cs"/>
              </a:rPr>
              <a:t>Mims, C., et al. </a:t>
            </a:r>
            <a:r>
              <a:rPr lang="en-US" sz="2800" b="1" i="1" dirty="0">
                <a:latin typeface="+mn-lt"/>
                <a:cs typeface="+mn-cs"/>
              </a:rPr>
              <a:t>Medical Microbiology</a:t>
            </a:r>
            <a:r>
              <a:rPr lang="en-US" sz="2800" b="1" dirty="0">
                <a:latin typeface="+mn-lt"/>
                <a:cs typeface="+mn-cs"/>
              </a:rPr>
              <a:t>, 5</a:t>
            </a:r>
            <a:r>
              <a:rPr lang="en-US" sz="2800" b="1" baseline="30000" dirty="0">
                <a:latin typeface="+mn-lt"/>
                <a:cs typeface="+mn-cs"/>
              </a:rPr>
              <a:t>th</a:t>
            </a:r>
            <a:r>
              <a:rPr lang="en-US" sz="2800" b="1" dirty="0">
                <a:latin typeface="+mn-lt"/>
                <a:cs typeface="+mn-cs"/>
              </a:rPr>
              <a:t>  Edition, International Edition,  Elsevier- Sanders, China,  2014.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+mn-lt"/>
                <a:cs typeface="+mn-cs"/>
              </a:rPr>
              <a:t>Nester, EW., Anderson, DG., Robert, CE., Jr.  </a:t>
            </a:r>
            <a:r>
              <a:rPr lang="en-US" sz="2800" b="1" i="1" dirty="0">
                <a:latin typeface="+mn-lt"/>
                <a:cs typeface="+mn-cs"/>
              </a:rPr>
              <a:t>Microbiology, a Human </a:t>
            </a:r>
            <a:r>
              <a:rPr lang="en-US" sz="2800" b="1" i="1" dirty="0" err="1">
                <a:latin typeface="+mn-lt"/>
                <a:cs typeface="+mn-cs"/>
              </a:rPr>
              <a:t>Prespective</a:t>
            </a:r>
            <a:r>
              <a:rPr lang="en-US" sz="2800" b="1" i="1" dirty="0">
                <a:latin typeface="+mn-lt"/>
                <a:cs typeface="+mn-cs"/>
              </a:rPr>
              <a:t>,</a:t>
            </a:r>
            <a:r>
              <a:rPr lang="en-US" sz="2800" b="1" dirty="0">
                <a:latin typeface="+mn-lt"/>
                <a:cs typeface="+mn-cs"/>
              </a:rPr>
              <a:t> 7</a:t>
            </a:r>
            <a:r>
              <a:rPr lang="en-US" sz="2800" b="1" baseline="30000" dirty="0">
                <a:latin typeface="+mn-lt"/>
                <a:cs typeface="+mn-cs"/>
              </a:rPr>
              <a:t>th</a:t>
            </a:r>
            <a:r>
              <a:rPr lang="en-US" sz="2800" b="1" dirty="0">
                <a:latin typeface="+mn-lt"/>
                <a:cs typeface="+mn-cs"/>
              </a:rPr>
              <a:t> Edition, International Student Edition, McGraw-Hill, New York, 2012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083" y="0"/>
            <a:ext cx="616386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Terbanyak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Saluran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Bgn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#2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1071546"/>
          <a:ext cx="864399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786115"/>
                <a:gridCol w="36433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PENYAKIT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BAKTERI &amp; FUNGI</a:t>
                      </a:r>
                      <a:endParaRPr lang="en-GB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53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Stomatitis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Herpes simplex virus,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beberapa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virus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coxsacki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Candida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species,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Fusobacterium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spirochetes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Peritonsilar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atau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abses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retropha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ryngial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Tidak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ada</a:t>
                      </a:r>
                      <a:endParaRPr lang="en-GB" sz="28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Group A Streptococci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terbanyak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), anaerobe oral sep.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Fusobacterium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sp.,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Staphylococcus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aureus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Hemophilus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influenzae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biasanya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pd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bayi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2761</Words>
  <Application>Microsoft Office PowerPoint</Application>
  <PresentationFormat>On-screen Show (4:3)</PresentationFormat>
  <Paragraphs>548</Paragraphs>
  <Slides>85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Segoe UI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Bakteri sangat kecil     - Mikroskopik: inclusion body -  Hanya bisa tumbuh pd jaringan -  -lactam antibiotik :  tak bermanfaat -   Siklus hidupnya unik</vt:lpstr>
      <vt:lpstr>PowerPoint Presentation</vt:lpstr>
      <vt:lpstr>Ordo   : Chlamydiales, Famili :  Chlamydiaceae, Genus : Chlamydia, Species : Chl. trachomatis,                  Chl. psittaci,                 Chl. pneumoniae,                 Chl. pecurium.                Chl. trachomatis:  Prototype </vt:lpstr>
      <vt:lpstr>PowerPoint Presentation</vt:lpstr>
      <vt:lpstr> a. Infeksi ringan pd saluran nafas bgn atas     b. Pneumonia  pd orang dewasa muda   c. Penyakit jantung koroner  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hp</cp:lastModifiedBy>
  <cp:revision>60</cp:revision>
  <dcterms:created xsi:type="dcterms:W3CDTF">2014-10-27T20:46:45Z</dcterms:created>
  <dcterms:modified xsi:type="dcterms:W3CDTF">2017-08-19T10:24:40Z</dcterms:modified>
</cp:coreProperties>
</file>