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1" r:id="rId16"/>
    <p:sldId id="270" r:id="rId17"/>
    <p:sldId id="274" r:id="rId18"/>
    <p:sldId id="272" r:id="rId19"/>
    <p:sldId id="273" r:id="rId20"/>
    <p:sldId id="275" r:id="rId21"/>
    <p:sldId id="276" r:id="rId22"/>
    <p:sldId id="277" r:id="rId23"/>
    <p:sldId id="278" r:id="rId24"/>
    <p:sldId id="281" r:id="rId25"/>
    <p:sldId id="282" r:id="rId26"/>
    <p:sldId id="279" r:id="rId27"/>
    <p:sldId id="283" r:id="rId28"/>
    <p:sldId id="280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4" r:id="rId39"/>
    <p:sldId id="293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22A6B-80AC-47FA-8005-E5D5C54A58C6}" type="datetimeFigureOut">
              <a:rPr lang="id-ID" smtClean="0"/>
              <a:pPr/>
              <a:t>19/08/2017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B94A7-C4E5-42BF-BE64-B7431BE37A7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3335" y="4653136"/>
            <a:ext cx="6400800" cy="1752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en-US" sz="4400" b="1" i="1" dirty="0" err="1">
                <a:solidFill>
                  <a:srgbClr val="002060"/>
                </a:solidFill>
              </a:rPr>
              <a:t>Baedah</a:t>
            </a:r>
            <a:r>
              <a:rPr lang="en-US" sz="4400" b="1" i="1" dirty="0">
                <a:solidFill>
                  <a:srgbClr val="002060"/>
                </a:solidFill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</a:rPr>
              <a:t>Madjid</a:t>
            </a:r>
            <a:endParaRPr lang="en-US" sz="4400" b="1" i="1" dirty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002060"/>
                </a:solidFill>
              </a:rPr>
              <a:t>  </a:t>
            </a:r>
            <a:r>
              <a:rPr lang="en-US" b="1" dirty="0" err="1">
                <a:solidFill>
                  <a:srgbClr val="002060"/>
                </a:solidFill>
              </a:rPr>
              <a:t>Bagian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Mikrobiologi</a:t>
            </a:r>
            <a:endParaRPr lang="en-US" b="1" dirty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Fak</a:t>
            </a:r>
            <a:r>
              <a:rPr lang="en-US" b="1" dirty="0">
                <a:solidFill>
                  <a:srgbClr val="002060"/>
                </a:solidFill>
              </a:rPr>
              <a:t>. </a:t>
            </a:r>
            <a:r>
              <a:rPr lang="en-US" b="1" dirty="0" err="1">
                <a:solidFill>
                  <a:srgbClr val="002060"/>
                </a:solidFill>
              </a:rPr>
              <a:t>Kedokteran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Unhas</a:t>
            </a:r>
            <a:endParaRPr lang="en-US" b="1" dirty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002060"/>
                </a:solidFill>
              </a:rPr>
              <a:t>2017</a:t>
            </a:r>
          </a:p>
        </p:txBody>
      </p:sp>
      <p:sp>
        <p:nvSpPr>
          <p:cNvPr id="4" name="Rectangle 3"/>
          <p:cNvSpPr/>
          <p:nvPr/>
        </p:nvSpPr>
        <p:spPr>
          <a:xfrm>
            <a:off x="1785918" y="1285860"/>
            <a:ext cx="5898217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6600" b="1" i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Mycobacterium </a:t>
            </a:r>
          </a:p>
          <a:p>
            <a:pPr algn="ctr"/>
            <a:r>
              <a:rPr lang="id-ID" sz="6600" b="1" i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tuberculosa</a:t>
            </a:r>
            <a:endParaRPr lang="en-US" sz="6600" b="1" i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B. Sifat Biakan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857364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3.  Pd  Media Cair (Broth)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2500306"/>
            <a:ext cx="7715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Pertumbuhan lebih lebih cepat bl gunakan medium yg kompleks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4414" y="3571876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Macam-macam media komersial: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5852" y="4214818"/>
            <a:ext cx="75009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70C0"/>
                </a:solidFill>
              </a:rPr>
              <a:t>MGIT System</a:t>
            </a:r>
          </a:p>
          <a:p>
            <a:pPr marL="269875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70C0"/>
                </a:solidFill>
              </a:rPr>
              <a:t> Versa TREK Cukture system</a:t>
            </a:r>
          </a:p>
          <a:p>
            <a:pPr marL="269875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70C0"/>
                </a:solidFill>
              </a:rPr>
              <a:t> MB Redox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142984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C. Sifat Pertumbuhan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785926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 obligate aerobe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224" y="2500306"/>
            <a:ext cx="7572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E</a:t>
            </a:r>
            <a:r>
              <a:rPr lang="id-ID" sz="3200" b="1" baseline="30000" dirty="0" smtClean="0">
                <a:solidFill>
                  <a:schemeClr val="accent6">
                    <a:lumMod val="50000"/>
                  </a:schemeClr>
                </a:solidFill>
              </a:rPr>
              <a:t>o</a:t>
            </a: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dr oksidasi karbon sederhana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3143248"/>
            <a:ext cx="79296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dgn me↗ tekanan oksigen → pertumbuhan ber+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7224" y="4214818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Pertumbuhan jauh lebih lambat dr bakteri lain → waktu generasi: 18 jam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786" y="521495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 Reaksi BK tdk khas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5786" y="5786454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Yg saprofit tumbuh lbh cepat pd 22-33</a:t>
            </a:r>
            <a:r>
              <a:rPr lang="id-ID" sz="3200" b="1" baseline="30000" dirty="0" smtClean="0">
                <a:solidFill>
                  <a:srgbClr val="00B050"/>
                </a:solidFill>
              </a:rPr>
              <a:t>o</a:t>
            </a:r>
            <a:r>
              <a:rPr lang="id-ID" sz="3200" b="1" dirty="0" smtClean="0">
                <a:solidFill>
                  <a:srgbClr val="00B05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071546"/>
            <a:ext cx="8501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9750" indent="-539750"/>
            <a:r>
              <a:rPr lang="id-ID" sz="3600" b="1" dirty="0" smtClean="0">
                <a:solidFill>
                  <a:srgbClr val="00B050"/>
                </a:solidFill>
              </a:rPr>
              <a:t>D. Reaksi Terhadap Bahan Kimia &amp;  Tekanan Fisik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2214554"/>
            <a:ext cx="7500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Lbh R terhdp bahan kimia krn sifat hidrofilik  permukaan sel bakteri &amp; tumbuh berkelompok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3714752"/>
            <a:ext cx="80010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Zat bakteriostatik seperti  zat warna (mis Malachit green) dan antibakteri  (mis peni-cillin) bs ditambahkan dlm medium→ tdk hambat pertumbuhan bakteri ini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48" y="5715016"/>
            <a:ext cx="79296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Tahan terhadp pengeringan → hidup lama dlm sputum yg kering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357298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E. Variasi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2143116"/>
            <a:ext cx="75009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Variasi koloni  dlm bentuk, pigmentasi, virulensi, optimal </a:t>
            </a:r>
            <a:r>
              <a:rPr lang="id-ID" sz="3200" b="1" i="1" dirty="0" smtClean="0">
                <a:solidFill>
                  <a:srgbClr val="0070C0"/>
                </a:solidFill>
              </a:rPr>
              <a:t>growth temperature, </a:t>
            </a:r>
            <a:r>
              <a:rPr lang="id-ID" sz="3200" b="1" dirty="0" smtClean="0">
                <a:solidFill>
                  <a:srgbClr val="0070C0"/>
                </a:solidFill>
              </a:rPr>
              <a:t>dan banyak lagi sifat-sifat pertmbuhan sel yang 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20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1214422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F. Sifat Patogenisitas </a:t>
            </a:r>
            <a:r>
              <a:rPr lang="id-ID" sz="3600" b="1" i="1" dirty="0" smtClean="0">
                <a:solidFill>
                  <a:srgbClr val="00B050"/>
                </a:solidFill>
              </a:rPr>
              <a:t>Mycobacteria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8662" y="1928802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Tiap species memp sifat patogen yg berbeda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8662" y="2928934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Manusia &amp; marmot sangat susseptibel terhdp  </a:t>
            </a:r>
            <a:r>
              <a:rPr lang="id-ID" sz="3200" b="1" i="1" dirty="0" smtClean="0">
                <a:solidFill>
                  <a:schemeClr val="accent6">
                    <a:lumMod val="50000"/>
                  </a:schemeClr>
                </a:solidFill>
              </a:rPr>
              <a:t>Myco. tbc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0100" y="3929066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rgbClr val="00B050"/>
                </a:solidFill>
              </a:rPr>
              <a:t>M. tbc </a:t>
            </a:r>
            <a:r>
              <a:rPr lang="id-ID" sz="3200" b="1" dirty="0" smtClean="0">
                <a:solidFill>
                  <a:srgbClr val="00B050"/>
                </a:solidFill>
              </a:rPr>
              <a:t>&amp; </a:t>
            </a:r>
            <a:r>
              <a:rPr lang="id-ID" sz="3200" b="1" i="1" dirty="0" smtClean="0">
                <a:solidFill>
                  <a:srgbClr val="00B050"/>
                </a:solidFill>
              </a:rPr>
              <a:t>M. Bovis: </a:t>
            </a:r>
            <a:r>
              <a:rPr lang="id-ID" sz="3200" b="1" dirty="0" smtClean="0">
                <a:solidFill>
                  <a:srgbClr val="00B050"/>
                </a:solidFill>
              </a:rPr>
              <a:t>patogen unt manusia</a:t>
            </a:r>
            <a:endParaRPr lang="id-ID" sz="3200" b="1" i="1" dirty="0" smtClean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1538" y="4572008"/>
            <a:ext cx="77867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Rute infeksi  (liwat sal nafasan vs sal cerna) → pola lesi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114298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600" b="1" dirty="0" smtClean="0">
                <a:solidFill>
                  <a:srgbClr val="0070C0"/>
                </a:solidFill>
              </a:rPr>
              <a:t>Utamanya dr dinding sel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2976" y="1857364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A.  Lipid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2976" y="2428868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B.  Protein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2976" y="3143248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C. Polisakkharida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7158" y="21429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Constituent  Basil TB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8662" y="3857628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Dinding sel </a:t>
            </a:r>
            <a:r>
              <a:rPr lang="id-ID" sz="3200" b="1" i="1" dirty="0" smtClean="0">
                <a:solidFill>
                  <a:srgbClr val="0070C0"/>
                </a:solidFill>
              </a:rPr>
              <a:t>Mycobacteria</a:t>
            </a:r>
            <a:r>
              <a:rPr lang="id-ID" sz="3200" b="1" dirty="0" smtClean="0">
                <a:solidFill>
                  <a:srgbClr val="0070C0"/>
                </a:solidFill>
              </a:rPr>
              <a:t> bs sbbkan:</a:t>
            </a:r>
          </a:p>
          <a:p>
            <a:pPr marL="360363" indent="-360363"/>
            <a:r>
              <a:rPr lang="id-ID" sz="3200" b="1" i="1" dirty="0" smtClean="0">
                <a:solidFill>
                  <a:srgbClr val="0070C0"/>
                </a:solidFill>
              </a:rPr>
              <a:t>    - delayed hypersensitivity</a:t>
            </a:r>
          </a:p>
          <a:p>
            <a:pPr marL="360363" indent="-360363"/>
            <a:r>
              <a:rPr lang="id-ID" sz="3200" b="1" i="1" dirty="0" smtClean="0">
                <a:solidFill>
                  <a:srgbClr val="0070C0"/>
                </a:solidFill>
              </a:rPr>
              <a:t>    - </a:t>
            </a:r>
            <a:r>
              <a:rPr lang="id-ID" sz="3200" b="1" dirty="0" smtClean="0">
                <a:solidFill>
                  <a:srgbClr val="0070C0"/>
                </a:solidFill>
              </a:rPr>
              <a:t>kekebalan terhdp infeksi</a:t>
            </a:r>
            <a:endParaRPr lang="id-ID" sz="3200" b="1" i="1" dirty="0" smtClean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224" y="5286388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Sel </a:t>
            </a:r>
            <a:r>
              <a:rPr lang="id-ID" sz="3200" b="1" i="1" dirty="0" smtClean="0">
                <a:solidFill>
                  <a:srgbClr val="00B050"/>
                </a:solidFill>
              </a:rPr>
              <a:t>Mycobacteria</a:t>
            </a:r>
            <a:r>
              <a:rPr lang="id-ID" sz="3200" b="1" dirty="0" smtClean="0">
                <a:solidFill>
                  <a:srgbClr val="00B050"/>
                </a:solidFill>
              </a:rPr>
              <a:t> sbbkan sedikit reaksi hipersensitif pd binatang yg seblmnya sdh disensitasi. </a:t>
            </a:r>
            <a:r>
              <a:rPr lang="id-ID" sz="3200" b="1" i="1" dirty="0" smtClean="0">
                <a:solidFill>
                  <a:srgbClr val="00B05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Kandungan  Basil TB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142984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A.  Lipid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224" y="1785926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Mengandung banyak lipid, termasuk </a:t>
            </a:r>
            <a:r>
              <a:rPr lang="id-ID" sz="3200" b="1" i="1" dirty="0" smtClean="0">
                <a:solidFill>
                  <a:srgbClr val="0070C0"/>
                </a:solidFill>
              </a:rPr>
              <a:t>myco-lic acid </a:t>
            </a:r>
            <a:r>
              <a:rPr lang="id-ID" sz="3200" b="1" dirty="0" smtClean="0">
                <a:solidFill>
                  <a:srgbClr val="0070C0"/>
                </a:solidFill>
              </a:rPr>
              <a:t>(</a:t>
            </a:r>
            <a:r>
              <a:rPr lang="id-ID" sz="3200" b="1" i="1" dirty="0" smtClean="0">
                <a:solidFill>
                  <a:srgbClr val="0070C0"/>
                </a:solidFill>
              </a:rPr>
              <a:t>long-chain fatty acids C78-C90), waxes</a:t>
            </a:r>
            <a:r>
              <a:rPr lang="id-ID" sz="3200" b="1" dirty="0" smtClean="0">
                <a:solidFill>
                  <a:srgbClr val="0070C0"/>
                </a:solidFill>
              </a:rPr>
              <a:t>, dan fosfatid.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5786" y="3214686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Lipid dlm sel terutama terikat pd protein dan polisakkharida.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5786" y="4286256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Bl  </a:t>
            </a:r>
            <a:r>
              <a:rPr lang="id-ID" sz="3200" b="1" i="1" dirty="0" smtClean="0">
                <a:solidFill>
                  <a:srgbClr val="0070C0"/>
                </a:solidFill>
              </a:rPr>
              <a:t>muramyl dipeptide </a:t>
            </a:r>
            <a:r>
              <a:rPr lang="id-ID" sz="3200" b="1" dirty="0" smtClean="0">
                <a:solidFill>
                  <a:srgbClr val="0070C0"/>
                </a:solidFill>
              </a:rPr>
              <a:t>(dr peptidoglikan)  bergabung dgn </a:t>
            </a:r>
            <a:r>
              <a:rPr lang="id-ID" sz="3200" b="1" i="1" dirty="0" smtClean="0">
                <a:solidFill>
                  <a:srgbClr val="0070C0"/>
                </a:solidFill>
              </a:rPr>
              <a:t>mycolic acid </a:t>
            </a:r>
            <a:r>
              <a:rPr lang="id-ID" sz="3200" b="1" dirty="0" smtClean="0">
                <a:solidFill>
                  <a:srgbClr val="0070C0"/>
                </a:solidFill>
              </a:rPr>
              <a:t>bs sbbkan graunoloma.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786" y="5780782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chemeClr val="accent6">
                    <a:lumMod val="50000"/>
                  </a:schemeClr>
                </a:solidFill>
              </a:rPr>
              <a:t>Phospholipid</a:t>
            </a: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menyebabkan terjadinya </a:t>
            </a:r>
            <a:r>
              <a:rPr lang="id-ID" sz="3200" b="1" i="1" dirty="0" smtClean="0">
                <a:solidFill>
                  <a:schemeClr val="accent6">
                    <a:lumMod val="50000"/>
                  </a:schemeClr>
                </a:solidFill>
              </a:rPr>
              <a:t>caseous necrosis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Constituent  Basil TB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142984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A.  Lipid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86" y="178592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Lipid dlm sel berperan pd sifat tahan asam.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5786" y="2285992"/>
            <a:ext cx="81439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Sifat tahan asam  bisa dihilangkan:</a:t>
            </a:r>
          </a:p>
          <a:p>
            <a:pPr marL="360363" indent="-360363"/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d-ID" sz="3200" b="1" dirty="0" smtClean="0">
                <a:solidFill>
                  <a:srgbClr val="00B050"/>
                </a:solidFill>
              </a:rPr>
              <a:t>-  dgn asam yg dipanasi, tergantung pd integritas ddg sel &amp; adanya bbrp lipid.</a:t>
            </a:r>
          </a:p>
          <a:p>
            <a:pPr marL="360363" indent="-360363"/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- </a:t>
            </a:r>
            <a:r>
              <a:rPr lang="id-ID" sz="3200" b="1" dirty="0" smtClean="0">
                <a:solidFill>
                  <a:srgbClr val="002060"/>
                </a:solidFill>
              </a:rPr>
              <a:t>setelah sonification sel mycobacteria</a:t>
            </a:r>
            <a:endParaRPr lang="id-ID" sz="32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4357694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Pola Lipid dlm sel → dsr klassifikasi species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4348" y="4929198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Strain basil tb yg patogen → mikroskopis : rantai paralel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Constituent  Basil TB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142984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B. Protein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1857364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Setiap jenis </a:t>
            </a:r>
            <a:r>
              <a:rPr lang="id-ID" sz="3200" b="1" i="1" dirty="0" smtClean="0">
                <a:solidFill>
                  <a:srgbClr val="0070C0"/>
                </a:solidFill>
              </a:rPr>
              <a:t>Mycobacterium </a:t>
            </a:r>
            <a:r>
              <a:rPr lang="id-ID" sz="3200" b="1" dirty="0" smtClean="0">
                <a:solidFill>
                  <a:srgbClr val="0070C0"/>
                </a:solidFill>
              </a:rPr>
              <a:t> terdr dr bbrp protein, yg menyebabkan Rx tuberculin.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48" y="3071810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Protein yg terikat pd fraksi wax  bl disuntik-kan bs sbbkan  </a:t>
            </a:r>
            <a:r>
              <a:rPr lang="id-ID" sz="3200" b="1" i="1" dirty="0" smtClean="0">
                <a:solidFill>
                  <a:schemeClr val="accent6">
                    <a:lumMod val="50000"/>
                  </a:schemeClr>
                </a:solidFill>
              </a:rPr>
              <a:t>tuberculin sensitivity.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4348" y="4286256"/>
            <a:ext cx="8429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Juga bs meR terbentuknya bermacam-macam Ab.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Constituent  Basil TB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142984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C. Polisakkharida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86" y="1714488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</a:t>
            </a:r>
            <a:r>
              <a:rPr lang="id-ID" sz="3200" b="1" i="1" dirty="0" smtClean="0">
                <a:solidFill>
                  <a:srgbClr val="0070C0"/>
                </a:solidFill>
              </a:rPr>
              <a:t>Mycobacterium </a:t>
            </a:r>
            <a:r>
              <a:rPr lang="id-ID" sz="3200" b="1" dirty="0" smtClean="0">
                <a:solidFill>
                  <a:srgbClr val="0070C0"/>
                </a:solidFill>
              </a:rPr>
              <a:t> mengandung bermacam-macam polisakkharida.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2928934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2">
                    <a:lumMod val="75000"/>
                  </a:schemeClr>
                </a:solidFill>
              </a:rPr>
              <a:t> Peran</a:t>
            </a:r>
            <a:r>
              <a:rPr lang="id-ID" sz="3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d-ID" sz="3200" b="1" dirty="0" smtClean="0">
                <a:solidFill>
                  <a:schemeClr val="accent2">
                    <a:lumMod val="75000"/>
                  </a:schemeClr>
                </a:solidFill>
              </a:rPr>
              <a:t>polisakkharida dlm patogenesis blm jelas.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5786" y="4000504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 Polisakkharida bs meR terjdnya hipersensitif tipe segera.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786" y="5286388"/>
            <a:ext cx="8358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 Polisakkharida bs  berperan sebgi Ag bl direaksikan pd serum dari pend yg terinfeksi.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85728"/>
            <a:ext cx="39742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Pendahuluan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357298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i="1" dirty="0" smtClean="0">
                <a:solidFill>
                  <a:srgbClr val="00B050"/>
                </a:solidFill>
              </a:rPr>
              <a:t>Mycobacterium tuberculosa</a:t>
            </a:r>
            <a:endParaRPr lang="id-ID" sz="4000" b="1" i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2143116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 Penyebab  tuberculosis (tb)</a:t>
            </a:r>
            <a:endParaRPr lang="id-ID" sz="3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2928934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 Patogen yg sangat penting bagi manusia</a:t>
            </a:r>
            <a:endParaRPr lang="id-ID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571876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  Termasuk keluarga </a:t>
            </a:r>
            <a:r>
              <a:rPr lang="id-ID" sz="3200" b="1" i="1" dirty="0" smtClean="0">
                <a:solidFill>
                  <a:srgbClr val="00B050"/>
                </a:solidFill>
              </a:rPr>
              <a:t>Mycobacteriaceae</a:t>
            </a:r>
            <a:endParaRPr lang="id-ID" sz="3200" b="1" i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7258" y="414338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>
                <a:solidFill>
                  <a:srgbClr val="0070C0"/>
                </a:solidFill>
              </a:rPr>
              <a:t>Basil anaerob, tidak berspora</a:t>
            </a:r>
            <a:endParaRPr lang="id-ID" sz="32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57258" y="485776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>
                <a:solidFill>
                  <a:schemeClr val="accent2">
                    <a:lumMod val="75000"/>
                  </a:schemeClr>
                </a:solidFill>
              </a:rPr>
              <a:t>Tidak mudah menerima warna</a:t>
            </a:r>
            <a:endParaRPr lang="id-ID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58" y="557214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>
                <a:solidFill>
                  <a:srgbClr val="00B050"/>
                </a:solidFill>
              </a:rPr>
              <a:t>Tahan asam</a:t>
            </a:r>
            <a:endParaRPr lang="id-ID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Patogenesis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071546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</a:t>
            </a:r>
            <a:r>
              <a:rPr lang="id-ID" sz="3200" b="1" i="1" dirty="0" smtClean="0">
                <a:solidFill>
                  <a:srgbClr val="0070C0"/>
                </a:solidFill>
              </a:rPr>
              <a:t>Mycobacterium </a:t>
            </a:r>
            <a:r>
              <a:rPr lang="id-ID" sz="3200" b="1" dirty="0" smtClean="0">
                <a:solidFill>
                  <a:srgbClr val="0070C0"/>
                </a:solidFill>
              </a:rPr>
              <a:t> dikeluarkan bersama droplet  &lt; 25 µm saat pend batuk, bersin, atau berbicara.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034" y="2643182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Droplet bs diinhalasi langsung, atau bila droplet mengering bakteri diinhalasi bersama udara.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472" y="4071942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Bakteri msk paru-2 &amp; dideposit di alveoli</a:t>
            </a:r>
            <a:r>
              <a:rPr lang="id-ID" sz="3200" b="1" i="1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4643446"/>
            <a:ext cx="83582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Sistem immun di alveoli merespon dgn menghslkan </a:t>
            </a:r>
            <a:r>
              <a:rPr lang="id-ID" sz="3200" b="1" i="1" dirty="0" smtClean="0">
                <a:solidFill>
                  <a:srgbClr val="0070C0"/>
                </a:solidFill>
              </a:rPr>
              <a:t>cytokines</a:t>
            </a:r>
            <a:r>
              <a:rPr lang="id-ID" sz="3200" b="1" dirty="0" smtClean="0">
                <a:solidFill>
                  <a:srgbClr val="0070C0"/>
                </a:solidFill>
              </a:rPr>
              <a:t> &amp; </a:t>
            </a:r>
            <a:r>
              <a:rPr lang="id-ID" sz="3200" b="1" i="1" dirty="0" smtClean="0">
                <a:solidFill>
                  <a:srgbClr val="0070C0"/>
                </a:solidFill>
              </a:rPr>
              <a:t>lymphokines </a:t>
            </a:r>
            <a:r>
              <a:rPr lang="id-ID" sz="3200" b="1" dirty="0" smtClean="0">
                <a:solidFill>
                  <a:srgbClr val="0070C0"/>
                </a:solidFill>
              </a:rPr>
              <a:t>→ men- stimulasi monosit dan makrofaga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Patogenesis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071546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</a:t>
            </a:r>
            <a:r>
              <a:rPr lang="id-ID" sz="3200" b="1" i="1" dirty="0" smtClean="0">
                <a:solidFill>
                  <a:srgbClr val="0070C0"/>
                </a:solidFill>
              </a:rPr>
              <a:t>Mycobacterium </a:t>
            </a:r>
            <a:r>
              <a:rPr lang="id-ID" sz="3200" b="1" dirty="0" smtClean="0">
                <a:solidFill>
                  <a:srgbClr val="0070C0"/>
                </a:solidFill>
              </a:rPr>
              <a:t> ml memperbanyak diri dlm  makrofaga.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2143116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Bbrp makrofaga me↗ kemampuannya unt mematikan bakteri, ttp yg lain malah dihancurkan oleh bakteri.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472" y="3643314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Lesi patogenik yg sehubungan dgn infeksi nampak pd paru2 1-2 bln setelah eksposur</a:t>
            </a:r>
            <a:r>
              <a:rPr lang="id-ID" sz="3200" b="1" dirty="0" smtClean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4786322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Resitensi dan hipersensitiviti  host sangat mempengaruhi perkembangan penyakit  dan jenis lesi yg terjadi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Patologi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928670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Terjdx  lesi dan penyembuhan dipengaruhi oleh  atau perkembangan peny, ditentukan oleh: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0034" y="2357430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>
                <a:solidFill>
                  <a:srgbClr val="00B050"/>
                </a:solidFill>
              </a:rPr>
              <a:t> 1. Jumlah bakteri dlm inokulum, atau subsekulent perumbuhannya.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3286124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/>
            <a:r>
              <a:rPr lang="id-ID" sz="3200" b="1" dirty="0" smtClean="0">
                <a:solidFill>
                  <a:srgbClr val="002060"/>
                </a:solidFill>
              </a:rPr>
              <a:t>2. Tipe host dan immune responsenya.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4348" y="3857628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chemeClr val="accent2">
                    <a:lumMod val="75000"/>
                  </a:schemeClr>
                </a:solidFill>
              </a:rPr>
              <a:t>A. Dua Lesi Dasar</a:t>
            </a:r>
            <a:endParaRPr lang="id-ID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5429264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chemeClr val="accent2">
                    <a:lumMod val="75000"/>
                  </a:schemeClr>
                </a:solidFill>
              </a:rPr>
              <a:t>B. Penyebaran Organisme dlm Host</a:t>
            </a:r>
            <a:endParaRPr lang="id-ID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6211669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chemeClr val="accent2">
                    <a:lumMod val="75000"/>
                  </a:schemeClr>
                </a:solidFill>
              </a:rPr>
              <a:t>C. </a:t>
            </a:r>
            <a:r>
              <a:rPr lang="id-ID" sz="3600" b="1" i="1" dirty="0" smtClean="0">
                <a:solidFill>
                  <a:schemeClr val="accent2">
                    <a:lumMod val="75000"/>
                  </a:schemeClr>
                </a:solidFill>
              </a:rPr>
              <a:t>Intercelluaar Site of Growth</a:t>
            </a:r>
            <a:endParaRPr lang="id-ID" sz="3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4357694"/>
            <a:ext cx="77867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ü"/>
            </a:pPr>
            <a:r>
              <a:rPr lang="id-ID" sz="3200" b="1" dirty="0" smtClean="0">
                <a:solidFill>
                  <a:srgbClr val="00B050"/>
                </a:solidFill>
              </a:rPr>
              <a:t>Jenis eksudat.</a:t>
            </a:r>
          </a:p>
          <a:p>
            <a:pPr marL="449263" indent="-449263">
              <a:buFont typeface="Wingdings" pitchFamily="2" charset="2"/>
              <a:buChar char="ü"/>
            </a:pPr>
            <a:r>
              <a:rPr lang="id-ID" sz="3200" b="1" dirty="0" smtClean="0">
                <a:solidFill>
                  <a:srgbClr val="00B050"/>
                </a:solidFill>
              </a:rPr>
              <a:t> Jenis produktif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Patologi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857232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dirty="0" smtClean="0">
                <a:solidFill>
                  <a:schemeClr val="accent2">
                    <a:lumMod val="75000"/>
                  </a:schemeClr>
                </a:solidFill>
              </a:rPr>
              <a:t>A. Dua Lesi Prinsipal </a:t>
            </a:r>
            <a:endParaRPr lang="id-ID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500174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1. Jenis eksudat, td dr: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86" y="2071678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Rx inflamasi akut dgn edema; lekosit PMN dan kemudian monosit sekitar basil tb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48" y="3071810"/>
            <a:ext cx="8001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chemeClr val="accent6">
                    <a:lumMod val="50000"/>
                  </a:schemeClr>
                </a:solidFill>
              </a:rPr>
              <a:t>Jenis  ini tampak tu pd jar paru yg  mirip pneumonia bakterialis</a:t>
            </a:r>
            <a:r>
              <a:rPr lang="id-ID" sz="2800" b="1" dirty="0" smtClean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2910" y="4000504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B050"/>
                </a:solidFill>
              </a:rPr>
              <a:t>Bs sembuh dgn resulusi → slrh eksudat diabsorbsi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4348" y="4572008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70C0"/>
                </a:solidFill>
              </a:rPr>
              <a:t>Bs jg terjd nekrosis massif dr jar, atau membentuk lesi tipe produktif.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4348" y="5643578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chemeClr val="accent6">
                    <a:lumMod val="50000"/>
                  </a:schemeClr>
                </a:solidFill>
              </a:rPr>
              <a:t>Pd fase eksudat  ini: tes tuberkulin menjadi positif.</a:t>
            </a:r>
            <a:endParaRPr lang="id-ID" sz="2800" b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Patologi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07154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chemeClr val="accent2">
                    <a:lumMod val="75000"/>
                  </a:schemeClr>
                </a:solidFill>
              </a:rPr>
              <a:t>A. Dua Lesi Prinsipal </a:t>
            </a:r>
            <a:endParaRPr lang="id-ID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785926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2. Jenis produktif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86" y="2428868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Pd perkembangan sempurna dr lesi ini, st granuloma, yg terdiri dr: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5786" y="3500438"/>
            <a:ext cx="8001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/>
            <a:r>
              <a:rPr lang="id-ID" sz="2800" b="1" dirty="0" smtClean="0">
                <a:solidFill>
                  <a:schemeClr val="accent6">
                    <a:lumMod val="50000"/>
                  </a:schemeClr>
                </a:solidFill>
              </a:rPr>
              <a:t>1. Di area sentral:  </a:t>
            </a:r>
            <a:r>
              <a:rPr lang="id-ID" sz="2800" b="1" i="1" dirty="0" smtClean="0">
                <a:solidFill>
                  <a:schemeClr val="accent6">
                    <a:lumMod val="50000"/>
                  </a:schemeClr>
                </a:solidFill>
              </a:rPr>
              <a:t>multinuclear giant cells</a:t>
            </a:r>
            <a:r>
              <a:rPr lang="id-ID" sz="2800" b="1" dirty="0" smtClean="0">
                <a:solidFill>
                  <a:schemeClr val="accent6">
                    <a:lumMod val="50000"/>
                  </a:schemeClr>
                </a:solidFill>
              </a:rPr>
              <a:t> yg besar mengandung basil tb</a:t>
            </a:r>
            <a:r>
              <a:rPr lang="id-ID" sz="2800" b="1" dirty="0" smtClean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8662" y="4572008"/>
            <a:ext cx="8215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/>
            <a:r>
              <a:rPr lang="id-ID" sz="2800" b="1" dirty="0" smtClean="0">
                <a:solidFill>
                  <a:srgbClr val="00B050"/>
                </a:solidFill>
              </a:rPr>
              <a:t>2. Setelah itu ada zona yg td dr epitel fibrobast yg pucat, yg sering tersusun secara radial.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662" y="5572140"/>
            <a:ext cx="821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/>
            <a:r>
              <a:rPr lang="id-ID" sz="2800" b="1" dirty="0" smtClean="0">
                <a:solidFill>
                  <a:srgbClr val="002060"/>
                </a:solidFill>
              </a:rPr>
              <a:t>3. Di zona perifer: fibroblast, limfosit dan monosit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Patologi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78579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chemeClr val="accent2">
                    <a:lumMod val="75000"/>
                  </a:schemeClr>
                </a:solidFill>
              </a:rPr>
              <a:t>A. Dua Lesi Prinsipal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1928802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Selanjutnya  terbentuk di zona periferal jaringan fibrous, dan di bagian central terjadi nekrsi kaseous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224" y="3429000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 Lesi seperti ini disbt tuberkel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8662" y="4000504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rgbClr val="002060"/>
                </a:solidFill>
              </a:rPr>
              <a:t>Caseous tubercle</a:t>
            </a:r>
            <a:r>
              <a:rPr lang="id-ID" sz="3200" b="1" dirty="0" smtClean="0">
                <a:solidFill>
                  <a:srgbClr val="002060"/>
                </a:solidFill>
              </a:rPr>
              <a:t> ini bs pecah ke dlm bronkhus, mengosongkan semua isinya, sehingga terbentuk </a:t>
            </a:r>
            <a:r>
              <a:rPr lang="id-ID" sz="3200" b="1" i="1" dirty="0" smtClean="0">
                <a:solidFill>
                  <a:srgbClr val="002060"/>
                </a:solidFill>
              </a:rPr>
              <a:t>cavity.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662" y="5572140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chemeClr val="accent6">
                    <a:lumMod val="75000"/>
                  </a:schemeClr>
                </a:solidFill>
              </a:rPr>
              <a:t>Caseous tubercle</a:t>
            </a: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 bs sembuh  dgn fibrous atau kalsifikasi</a:t>
            </a:r>
            <a:r>
              <a:rPr lang="id-ID" sz="32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910" y="128586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2. Jenis produktif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Patologi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857232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chemeClr val="accent2">
                    <a:lumMod val="75000"/>
                  </a:schemeClr>
                </a:solidFill>
              </a:rPr>
              <a:t>B. Penyebaran Organisme dlm Host</a:t>
            </a:r>
            <a:endParaRPr lang="id-ID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1500174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600" b="1" dirty="0" smtClean="0">
                <a:solidFill>
                  <a:srgbClr val="00B050"/>
                </a:solidFill>
              </a:rPr>
              <a:t>Penyebaraan dlm tubuh host terjd: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5852" y="2071678"/>
            <a:ext cx="76438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/>
              <a:t> Langsung melalui  bronkhi &amp; GI</a:t>
            </a:r>
          </a:p>
          <a:p>
            <a:pPr>
              <a:buFont typeface="Wingdings" pitchFamily="2" charset="2"/>
              <a:buChar char="ü"/>
            </a:pPr>
            <a:r>
              <a:rPr lang="id-ID" sz="3200" b="1" dirty="0" smtClean="0"/>
              <a:t> Tdk lansung melalui aliran drh dan limfa.</a:t>
            </a:r>
            <a:endParaRPr lang="id-ID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57224" y="3071810"/>
            <a:ext cx="7858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600" b="1" dirty="0" smtClean="0">
                <a:solidFill>
                  <a:srgbClr val="0070C0"/>
                </a:solidFill>
              </a:rPr>
              <a:t>Pd infeksi pertama, basil tb selalu menyebar dr t4nya pertama ke aliran limfa lalu ke kel limfa regional.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5786" y="4714884"/>
            <a:ext cx="7786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600" b="1" dirty="0" smtClean="0">
                <a:solidFill>
                  <a:srgbClr val="00B050"/>
                </a:solidFill>
              </a:rPr>
              <a:t>Selanjutnya msk peredaran drh → menyebar ke organ lain (penyebaran  milier)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Patologi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857232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chemeClr val="accent2">
                    <a:lumMod val="75000"/>
                  </a:schemeClr>
                </a:solidFill>
              </a:rPr>
              <a:t>B. Penyebaran Organisme dlm Host</a:t>
            </a:r>
            <a:endParaRPr lang="id-ID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785926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Penyebaran ke aliran drh bs jg terjd bila vena erosi krn terjdnya kaseasi dr tuberkel atau kel limfa.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3500438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rgbClr val="00B050"/>
                </a:solidFill>
              </a:rPr>
              <a:t>Caseous tubercle </a:t>
            </a:r>
            <a:r>
              <a:rPr lang="id-ID" sz="3200" b="1" dirty="0" smtClean="0">
                <a:solidFill>
                  <a:srgbClr val="00B050"/>
                </a:solidFill>
              </a:rPr>
              <a:t>pecah ke dlm bronkhus, diaspirasi dan masuk ke bagian lain dr paru2.   </a:t>
            </a:r>
            <a:endParaRPr lang="id-ID" sz="3200" b="1" dirty="0" smtClean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5214950"/>
            <a:ext cx="785818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Pecahan </a:t>
            </a:r>
            <a:r>
              <a:rPr lang="id-ID" sz="3200" b="1" i="1" dirty="0" smtClean="0">
                <a:solidFill>
                  <a:schemeClr val="accent6">
                    <a:lumMod val="75000"/>
                  </a:schemeClr>
                </a:solidFill>
              </a:rPr>
              <a:t>cesous tubercle </a:t>
            </a: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bs jg tertelan, dan msk usus liwat lambung </a:t>
            </a:r>
            <a:r>
              <a:rPr lang="id-ID" sz="3600" b="1" dirty="0" smtClean="0">
                <a:solidFill>
                  <a:schemeClr val="accent6">
                    <a:lumMod val="75000"/>
                  </a:schemeClr>
                </a:solidFill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0010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Patologi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07154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chemeClr val="accent2">
                    <a:lumMod val="75000"/>
                  </a:schemeClr>
                </a:solidFill>
              </a:rPr>
              <a:t>C. </a:t>
            </a:r>
            <a:r>
              <a:rPr lang="id-ID" sz="3600" b="1" i="1" dirty="0" smtClean="0">
                <a:solidFill>
                  <a:schemeClr val="accent2">
                    <a:lumMod val="75000"/>
                  </a:schemeClr>
                </a:solidFill>
              </a:rPr>
              <a:t>Intercelluaar Site of Growth</a:t>
            </a:r>
            <a:endParaRPr lang="id-ID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857364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Saat basil tb masuk ke jaringan, ia menetap dlm sel monosit, sel retikulo-endotelial dan </a:t>
            </a:r>
            <a:r>
              <a:rPr lang="id-ID" sz="3200" b="1" i="1" dirty="0" smtClean="0">
                <a:solidFill>
                  <a:srgbClr val="0070C0"/>
                </a:solidFill>
              </a:rPr>
              <a:t>Giant cells.</a:t>
            </a:r>
            <a:r>
              <a:rPr lang="id-ID" sz="3200" b="1" dirty="0" smtClean="0">
                <a:solidFill>
                  <a:srgbClr val="0070C0"/>
                </a:solidFill>
              </a:rPr>
              <a:t> 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224" y="3357562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Lokasinya yg intraselular ini adalah salah st hal yg menyebabkan khemoterapi sukar bekerja dan hal ini menguntungkan basil tb  .   </a:t>
            </a:r>
            <a:endParaRPr lang="id-ID" sz="3200" b="1" dirty="0" smtClean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5357826"/>
            <a:ext cx="785818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Dlm sel binatang yg kebal multiplikasi basil tb sangat dihambat</a:t>
            </a:r>
            <a:r>
              <a:rPr lang="id-ID" sz="3600" b="1" dirty="0" smtClean="0">
                <a:solidFill>
                  <a:schemeClr val="accent6">
                    <a:lumMod val="75000"/>
                  </a:schemeClr>
                </a:solidFill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4296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Infeksi Prrimer  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928670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600" b="1" dirty="0" smtClean="0">
                <a:solidFill>
                  <a:srgbClr val="0070C0"/>
                </a:solidFill>
              </a:rPr>
              <a:t>Saat pertama host kontak dgn basil tb, bisa terlihat hal berikut: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1538" y="2143116"/>
            <a:ext cx="76438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/>
              <a:t>1. Terbentuk lesi eksudatif &amp; dgn cepat menyebar  ke limfa &amp; kel limfa regional. Lesi eksudatif dlm jaringan biasanya cepat sembuh.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4286256"/>
            <a:ext cx="7500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>
                <a:solidFill>
                  <a:srgbClr val="00B050"/>
                </a:solidFill>
              </a:rPr>
              <a:t>2. Kel limfa dgn cepat menjadi  </a:t>
            </a:r>
            <a:r>
              <a:rPr lang="id-ID" sz="3200" b="1" i="1" dirty="0" smtClean="0">
                <a:solidFill>
                  <a:srgbClr val="00B050"/>
                </a:solidFill>
              </a:rPr>
              <a:t>massive caseous</a:t>
            </a:r>
            <a:r>
              <a:rPr lang="id-ID" sz="3200" b="1" dirty="0" smtClean="0">
                <a:solidFill>
                  <a:srgbClr val="00B050"/>
                </a:solidFill>
              </a:rPr>
              <a:t>, yg biasanya terjadi kalsifikasi (</a:t>
            </a:r>
            <a:r>
              <a:rPr lang="id-ID" sz="3200" b="1" i="1" dirty="0" smtClean="0">
                <a:solidFill>
                  <a:srgbClr val="00B050"/>
                </a:solidFill>
              </a:rPr>
              <a:t>Ghon lession</a:t>
            </a:r>
            <a:r>
              <a:rPr lang="id-ID" sz="3200" b="1" dirty="0" smtClean="0">
                <a:solidFill>
                  <a:srgbClr val="00B050"/>
                </a:solidFill>
              </a:rPr>
              <a:t>)</a:t>
            </a:r>
            <a:r>
              <a:rPr lang="id-ID" sz="3200" b="1" i="1" dirty="0" smtClean="0">
                <a:solidFill>
                  <a:srgbClr val="00B050"/>
                </a:solidFill>
              </a:rPr>
              <a:t> </a:t>
            </a:r>
            <a:endParaRPr lang="id-ID" sz="3200" b="1" i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592933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3. Hasil tes tuberkulin menjadi positif</a:t>
            </a:r>
            <a:endParaRPr lang="id-ID" sz="32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00042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i="1" dirty="0" smtClean="0">
                <a:solidFill>
                  <a:srgbClr val="00B050"/>
                </a:solidFill>
              </a:rPr>
              <a:t>Mycpbacteriaceae </a:t>
            </a:r>
            <a:r>
              <a:rPr lang="id-ID" sz="4000" b="1" dirty="0" smtClean="0">
                <a:solidFill>
                  <a:srgbClr val="00B050"/>
                </a:solidFill>
              </a:rPr>
              <a:t>lain</a:t>
            </a:r>
            <a:endParaRPr lang="id-ID" sz="4000" b="1" i="1" dirty="0" smtClean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164305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</a:t>
            </a:r>
            <a:r>
              <a:rPr lang="id-ID" sz="3200" b="1" i="1" dirty="0" smtClean="0">
                <a:solidFill>
                  <a:srgbClr val="0070C0"/>
                </a:solidFill>
              </a:rPr>
              <a:t>M. Leprae</a:t>
            </a:r>
            <a:r>
              <a:rPr lang="id-ID" sz="3200" b="1" dirty="0" smtClean="0">
                <a:solidFill>
                  <a:srgbClr val="0070C0"/>
                </a:solidFill>
              </a:rPr>
              <a:t> →  Lepra </a:t>
            </a:r>
            <a:r>
              <a:rPr lang="id-ID" sz="3200" b="1" i="1" dirty="0" smtClean="0">
                <a:solidFill>
                  <a:srgbClr val="0070C0"/>
                </a:solidFill>
              </a:rPr>
              <a:t> </a:t>
            </a:r>
            <a:endParaRPr lang="id-ID" sz="3200" b="1" i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2428868"/>
            <a:ext cx="79296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d-ID" sz="3200" b="1" i="1" dirty="0" smtClean="0">
                <a:solidFill>
                  <a:schemeClr val="accent6">
                    <a:lumMod val="50000"/>
                  </a:schemeClr>
                </a:solidFill>
              </a:rPr>
              <a:t>M. Aviun intraceluller (M. Complex or MAC) </a:t>
            </a:r>
          </a:p>
          <a:p>
            <a:pPr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rgbClr val="00B050"/>
                </a:solidFill>
              </a:rPr>
              <a:t>  Bakteri </a:t>
            </a:r>
            <a:r>
              <a:rPr lang="id-ID" sz="3200" b="1" dirty="0" smtClean="0">
                <a:solidFill>
                  <a:srgbClr val="00B050"/>
                </a:solidFill>
              </a:rPr>
              <a:t>non-tuberculosis yg lain</a:t>
            </a:r>
            <a:endParaRPr lang="id-ID" sz="3200" b="1" dirty="0">
              <a:solidFill>
                <a:srgbClr val="00B050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4572000" y="3714752"/>
            <a:ext cx="14287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extBox 6"/>
          <p:cNvSpPr txBox="1"/>
          <p:nvPr/>
        </p:nvSpPr>
        <p:spPr>
          <a:xfrm>
            <a:off x="2214546" y="4286256"/>
            <a:ext cx="5000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200" b="1" i="1" dirty="0" smtClean="0">
                <a:solidFill>
                  <a:srgbClr val="0070C0"/>
                </a:solidFill>
              </a:rPr>
              <a:t>Opportunistic pathogens</a:t>
            </a:r>
            <a:endParaRPr lang="id-ID" sz="3200" b="1" i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1538" y="4929198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B050"/>
                </a:solidFill>
              </a:rPr>
              <a:t>Banyak ditemukan pd pend AIDS</a:t>
            </a:r>
            <a:endParaRPr lang="id-ID" sz="3200" b="1" i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5572140"/>
            <a:ext cx="85725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&gt; 200 </a:t>
            </a:r>
            <a:r>
              <a:rPr lang="id-ID" sz="3200" b="1" i="1" dirty="0" smtClean="0">
                <a:solidFill>
                  <a:schemeClr val="accent6">
                    <a:lumMod val="50000"/>
                  </a:schemeClr>
                </a:solidFill>
              </a:rPr>
              <a:t>Mycobacterium</a:t>
            </a: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sp → termasuk yg saprofit</a:t>
            </a:r>
            <a:endParaRPr lang="id-ID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 animBg="1"/>
      <p:bldP spid="7" grpId="0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429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Infeksi Prrimer &amp; Jenis TB yg Direaktivasi 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1928802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600" b="1" dirty="0" smtClean="0">
                <a:solidFill>
                  <a:srgbClr val="0070C0"/>
                </a:solidFill>
              </a:rPr>
              <a:t>Infeksi primer biasanya terjd pd masa kanak-2, mengenai slrh bgn paru, tp yg paling sering adalah di bgn tengah dan di lobus bawah.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7224" y="4643446"/>
            <a:ext cx="80724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4000" b="1" dirty="0" smtClean="0">
                <a:solidFill>
                  <a:srgbClr val="00B050"/>
                </a:solidFill>
              </a:rPr>
              <a:t>Terjd pembesaran kel limfa hilus dan mediastinum yg bisa dilihat dn pemeriksaan radiologi.</a:t>
            </a:r>
            <a:r>
              <a:rPr lang="id-ID" sz="4000" b="1" dirty="0" smtClean="0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42968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Jenis TB yg Direaktivasi = TB Sekunder 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571612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Tb sekunder biasanya disbbkan oleh basil tb lesi primer yg survive .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7224" y="2643182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TB sekunder biasanya ditandai lesi jaringan yg kronis, pembentukan tuberkel, kaseasi, dan fibrous  .   </a:t>
            </a:r>
            <a:endParaRPr lang="id-ID" sz="3200" b="1" dirty="0" smtClean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286256"/>
            <a:ext cx="8358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Kel limfa regional hanya sedikit terlibat, dan tdk terjadi kaseasi.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5288340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TB sekunder  hampir selalu mulai pd bgn </a:t>
            </a:r>
            <a:r>
              <a:rPr lang="id-ID" sz="3200" b="1" i="1" dirty="0" smtClean="0">
                <a:solidFill>
                  <a:srgbClr val="00B050"/>
                </a:solidFill>
              </a:rPr>
              <a:t>apex</a:t>
            </a:r>
            <a:r>
              <a:rPr lang="id-ID" sz="3200" b="1" dirty="0" smtClean="0">
                <a:solidFill>
                  <a:srgbClr val="00B050"/>
                </a:solidFill>
              </a:rPr>
              <a:t>  paru-2, dimana </a:t>
            </a:r>
            <a:r>
              <a:rPr lang="id-ID" sz="3200" b="1" i="1" dirty="0" smtClean="0">
                <a:solidFill>
                  <a:srgbClr val="00B050"/>
                </a:solidFill>
              </a:rPr>
              <a:t>oxygen tension </a:t>
            </a:r>
            <a:r>
              <a:rPr lang="id-ID" sz="3200" b="1" dirty="0" smtClean="0">
                <a:solidFill>
                  <a:srgbClr val="00B050"/>
                </a:solidFill>
              </a:rPr>
              <a:t>(PO2) tertinggi</a:t>
            </a:r>
            <a:r>
              <a:rPr lang="id-ID" sz="3200" b="1" i="1" dirty="0" smtClean="0">
                <a:solidFill>
                  <a:srgbClr val="00B050"/>
                </a:solidFill>
              </a:rPr>
              <a:t>.</a:t>
            </a:r>
            <a:r>
              <a:rPr lang="id-ID" sz="3200" b="1" dirty="0" smtClean="0">
                <a:solidFill>
                  <a:srgbClr val="00B050"/>
                </a:solidFill>
              </a:rPr>
              <a:t>.  </a:t>
            </a:r>
            <a:endParaRPr lang="id-ID" sz="32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429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Jenis TB yg Direaktivasi = TB Sekunder 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643050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600" b="1" dirty="0" smtClean="0">
                <a:solidFill>
                  <a:srgbClr val="0070C0"/>
                </a:solidFill>
              </a:rPr>
              <a:t>Perbedaan kedua jenis TB ini ada hubungannya dgn: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2928934"/>
            <a:ext cx="764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/>
              <a:t>1. Pertahanan tubuh.</a:t>
            </a:r>
            <a:endParaRPr lang="id-ID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3571876"/>
            <a:ext cx="764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2. Hipersensitiviti akibat infeksi primer</a:t>
            </a:r>
            <a:endParaRPr lang="id-ID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4143380"/>
            <a:ext cx="8072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600" b="1" dirty="0" smtClean="0">
                <a:solidFill>
                  <a:srgbClr val="00B050"/>
                </a:solidFill>
              </a:rPr>
              <a:t>Blm jelas yg mana dr kedua hal ini yg berperan dlm perubahan respons pd TB sekunder.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Immuniti &amp; Hipersensitiviti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07154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Saat  infeksi pertama dr basil tb: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5852" y="1714488"/>
            <a:ext cx="72866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/>
              <a:t> </a:t>
            </a:r>
            <a:r>
              <a:rPr lang="id-ID" sz="2800" b="1" dirty="0" smtClean="0"/>
              <a:t>perlu bbrp pertahanan</a:t>
            </a:r>
          </a:p>
          <a:p>
            <a:pPr>
              <a:buFont typeface="Wingdings" pitchFamily="2" charset="2"/>
              <a:buChar char="ü"/>
            </a:pPr>
            <a:r>
              <a:rPr lang="id-ID" sz="2800" b="1" dirty="0" smtClean="0"/>
              <a:t> kemampuan unt melokalisasi basil tb ↗</a:t>
            </a:r>
          </a:p>
          <a:p>
            <a:pPr>
              <a:buFont typeface="Wingdings" pitchFamily="2" charset="2"/>
              <a:buChar char="ü"/>
            </a:pPr>
            <a:r>
              <a:rPr lang="id-ID" sz="2800" b="1" dirty="0" smtClean="0"/>
              <a:t> multiplikasi bakteri ditekan</a:t>
            </a:r>
          </a:p>
          <a:p>
            <a:pPr>
              <a:buFont typeface="Wingdings" pitchFamily="2" charset="2"/>
              <a:buChar char="ü"/>
            </a:pPr>
            <a:r>
              <a:rPr lang="id-ID" sz="2800" b="1" dirty="0" smtClean="0"/>
              <a:t> penyebarannya dibatasi</a:t>
            </a:r>
          </a:p>
          <a:p>
            <a:pPr>
              <a:buFont typeface="Wingdings" pitchFamily="2" charset="2"/>
              <a:buChar char="ü"/>
            </a:pPr>
            <a:r>
              <a:rPr lang="id-ID" sz="2800" b="1" dirty="0" smtClean="0"/>
              <a:t> disseminasi limfatik dikurangi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4071942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Ini ada hubungannya dengan 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5852" y="4549676"/>
            <a:ext cx="728667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terbentuknya kekebalan seluler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 dibuktikan dgn bertambahnya kemampuan </a:t>
            </a:r>
            <a:r>
              <a:rPr lang="id-ID" sz="2800" b="1" i="1" dirty="0" smtClean="0">
                <a:solidFill>
                  <a:schemeClr val="accent6">
                    <a:lumMod val="75000"/>
                  </a:schemeClr>
                </a:solidFill>
              </a:rPr>
              <a:t>monocyt </a:t>
            </a: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 membatasi  multiplikasi basil</a:t>
            </a:r>
            <a:endParaRPr lang="id-ID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 bahkan menghancurkan basil-basil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Immuniti &amp; Hipersensitiviti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07154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Selama infeksi primer,  host :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5852" y="1714488"/>
            <a:ext cx="7286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>
                <a:solidFill>
                  <a:srgbClr val="00B050"/>
                </a:solidFill>
              </a:rPr>
              <a:t> </a:t>
            </a:r>
            <a:r>
              <a:rPr lang="id-ID" sz="2800" b="1" dirty="0" smtClean="0">
                <a:solidFill>
                  <a:srgbClr val="00B050"/>
                </a:solidFill>
              </a:rPr>
              <a:t>menjd hipersensitif terhdp basil tb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10" y="214311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Ini dibuktikan dgn: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5852" y="2643182"/>
            <a:ext cx="7286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/>
              <a:t>tes tuberculin positif</a:t>
            </a:r>
            <a:endParaRPr lang="id-ID" sz="2800" b="1" dirty="0" smtClean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3143248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Hipersenssitiviti tehadap tuberkulin, bs  dirangsang oleh: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5852" y="4071942"/>
            <a:ext cx="72866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id-ID" sz="3200" b="1" dirty="0" smtClean="0">
                <a:solidFill>
                  <a:srgbClr val="00B050"/>
                </a:solidFill>
              </a:rPr>
              <a:t> </a:t>
            </a:r>
            <a:r>
              <a:rPr lang="id-ID" sz="2800" b="1" dirty="0" smtClean="0">
                <a:solidFill>
                  <a:srgbClr val="00B050"/>
                </a:solidFill>
              </a:rPr>
              <a:t>seluruh basil tb, atau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i="1" dirty="0" smtClean="0">
                <a:solidFill>
                  <a:srgbClr val="00B050"/>
                </a:solidFill>
              </a:rPr>
              <a:t>tuberculoprotein</a:t>
            </a:r>
            <a:r>
              <a:rPr lang="id-ID" sz="2800" b="1" dirty="0" smtClean="0">
                <a:solidFill>
                  <a:srgbClr val="00B050"/>
                </a:solidFill>
              </a:rPr>
              <a:t>  + </a:t>
            </a:r>
            <a:r>
              <a:rPr lang="id-ID" sz="2800" b="1" i="1" dirty="0" smtClean="0">
                <a:solidFill>
                  <a:srgbClr val="00B050"/>
                </a:solidFill>
              </a:rPr>
              <a:t>chloroform-soluble wax D</a:t>
            </a:r>
            <a:r>
              <a:rPr lang="id-ID" sz="2800" b="1" dirty="0" smtClean="0">
                <a:solidFill>
                  <a:srgbClr val="00B050"/>
                </a:solidFill>
              </a:rPr>
              <a:t> dr basil tb.  </a:t>
            </a:r>
            <a:endParaRPr lang="id-ID" sz="2800" b="1" i="1" dirty="0" smtClean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5500702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Hipersensitif  dan kekebalan kelihatnnya dua aspek yg berbeda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Tes Tuberkulin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1285860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A.  Bahan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2910" y="2357430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B.  Dosis Tuberkulin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10" y="3714752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C.  Reaksi terhadap Tuberkulin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Tes Tuberkulin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071546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A.  Bahan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2910" y="1785926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rgbClr val="0070C0"/>
                </a:solidFill>
              </a:rPr>
              <a:t>Old Tuberculin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2976" y="2285992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Konsentrasi filtrat dari pertumbuhan 6 minggu  basil tb pd medium cair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3143248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rgbClr val="0070C0"/>
                </a:solidFill>
              </a:rPr>
              <a:t>Purified Protein Derivate (PPD)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1538" y="3643314"/>
            <a:ext cx="72866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>
              <a:buFont typeface="Wingdings" pitchFamily="2" charset="2"/>
              <a:buChar char="ü"/>
            </a:pPr>
            <a:r>
              <a:rPr lang="id-ID" sz="2800" b="1" dirty="0" smtClean="0"/>
              <a:t>Fraksi kimia dr </a:t>
            </a:r>
            <a:r>
              <a:rPr lang="id-ID" sz="2800" b="1" i="1" dirty="0" smtClean="0"/>
              <a:t>old tuberculin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/>
              <a:t>distandarisasi sebagai </a:t>
            </a:r>
            <a:r>
              <a:rPr lang="id-ID" sz="2800" b="1" i="1" dirty="0" smtClean="0"/>
              <a:t>tuberculin unit </a:t>
            </a:r>
            <a:r>
              <a:rPr lang="id-ID" sz="2800" b="1" dirty="0" smtClean="0"/>
              <a:t>(TU) berdasar  reaktivitas biologinya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7224" y="5000636"/>
            <a:ext cx="8286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2">
                    <a:lumMod val="75000"/>
                  </a:schemeClr>
                </a:solidFill>
              </a:rPr>
              <a:t>Definisi dari TU: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14414" y="5572140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solidFill>
                  <a:srgbClr val="00B050"/>
                </a:solidFill>
              </a:rPr>
              <a:t>Aktivitas berat tertentu dr </a:t>
            </a:r>
            <a:r>
              <a:rPr lang="id-ID" sz="2800" b="1" i="1" dirty="0" smtClean="0">
                <a:solidFill>
                  <a:srgbClr val="00B050"/>
                </a:solidFill>
              </a:rPr>
              <a:t> Siebert’s PPT Lot 49608 dlm buffer khusus</a:t>
            </a:r>
            <a:r>
              <a:rPr lang="id-ID" sz="2800" b="1" dirty="0" smtClean="0">
                <a:solidFill>
                  <a:srgbClr val="00B05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Tes Tuberkulin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857232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B.  Dosis Tuberkulin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786" y="1643050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70C0"/>
                </a:solidFill>
              </a:rPr>
              <a:t>Digunakan 5 TU dlm 0,1 ml pelarut.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3000372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Dosis besar yg diinjeksikan ke org yg hipersensitif bs menyebabkan reaksi lokal yg berat → inflamasi  dan nekrosis pd lokasi injeksi.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4429132"/>
            <a:ext cx="7786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2060"/>
                </a:solidFill>
              </a:rPr>
              <a:t>Pd org yg sangat hipersensitf: sutikan ml dgn 1 TU.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4348" y="2357430"/>
            <a:ext cx="821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B050"/>
                </a:solidFill>
              </a:rPr>
              <a:t>Disuntikkan  0,1 ml i.c., pd bgn volar lengan atas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786" y="5500702"/>
            <a:ext cx="8072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70C0"/>
                </a:solidFill>
              </a:rPr>
              <a:t>PPD hrs distabilkan dgn polysorbate 80 spy tddk teradsorbsi pd gelas.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Tes Tuberkulin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714356"/>
            <a:ext cx="828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C.  </a:t>
            </a:r>
            <a:r>
              <a:rPr lang="id-ID" sz="4000" b="1" dirty="0" smtClean="0">
                <a:solidFill>
                  <a:srgbClr val="00B050"/>
                </a:solidFill>
              </a:rPr>
              <a:t>Reaksi terhadap Tuberkulin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786" y="1428736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70C0"/>
                </a:solidFill>
              </a:rPr>
              <a:t> </a:t>
            </a:r>
            <a:r>
              <a:rPr lang="id-ID" sz="3200" b="1" dirty="0" smtClean="0">
                <a:solidFill>
                  <a:srgbClr val="0070C0"/>
                </a:solidFill>
              </a:rPr>
              <a:t>Pemeriksaan hrs dilakukan tidak boleh &gt; 72 jam set  suntikan → indurasi pd yg reaktif.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0068" y="2786058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Interpretasi hasil positif: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4414" y="3571876"/>
            <a:ext cx="72866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/>
              <a:t>Indurasi 5 mm atau lbh besar pd org yg sangat beresiko mengaktifkan tb (mis pend HIV) </a:t>
            </a:r>
            <a:endParaRPr lang="id-ID" sz="2800" b="1" i="1" dirty="0" smtClean="0"/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/>
              <a:t>Indurasi 10 mm unt org yg kemungkinan besar  baru terinfeksi.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/>
              <a:t> indurasi 15 mm atau lebih besar  unt org dgn resiko rendah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Tes Tuberkulin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357298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C.  Reaksi terhadap Tuberkulin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1506" y="2357430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2">
                    <a:lumMod val="75000"/>
                  </a:schemeClr>
                </a:solidFill>
              </a:rPr>
              <a:t>Bila hanya eritema → tdk boleh disebut reaktif.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0068" y="3500438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Hasil tes yg positif bs menetap sampai beberapa hari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0100" y="4857760"/>
            <a:ext cx="76438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2060"/>
                </a:solidFill>
              </a:rPr>
              <a:t>Reaksi yg lemah bisa menghilang lebih cepat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85728"/>
            <a:ext cx="800105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i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Mycobacterium tuberculosa</a:t>
            </a:r>
            <a:endParaRPr lang="en-US" sz="4800" b="1" i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596" y="1142984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2071678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A. Sifat Orgnisme yg Khas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2643182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B. Sifat Biakan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3214686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C. Sifat Pertumbuhan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3857628"/>
            <a:ext cx="8501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9750" indent="-539750"/>
            <a:r>
              <a:rPr lang="id-ID" sz="3600" b="1" dirty="0" smtClean="0">
                <a:solidFill>
                  <a:srgbClr val="00B050"/>
                </a:solidFill>
              </a:rPr>
              <a:t>D. Reaksi Terhadap Bahan Kimia &amp;  Tekanan Fisik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500063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E. Variasi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5786454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F. Sifat Patogen </a:t>
            </a:r>
            <a:r>
              <a:rPr lang="id-ID" sz="3600" b="1" i="1" dirty="0" smtClean="0">
                <a:solidFill>
                  <a:srgbClr val="00B050"/>
                </a:solidFill>
              </a:rPr>
              <a:t>Mycobacteria</a:t>
            </a:r>
            <a:endParaRPr lang="id-ID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Tes Tuberkulin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071546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C.  Reaksi terhadap Tuberkulin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1714488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70C0"/>
                </a:solidFill>
              </a:rPr>
              <a:t> </a:t>
            </a:r>
            <a:r>
              <a:rPr lang="id-ID" sz="3200" b="1" dirty="0" smtClean="0">
                <a:solidFill>
                  <a:srgbClr val="0070C0"/>
                </a:solidFill>
              </a:rPr>
              <a:t>Tes tuberkulin ml positif setelah 4-6 mg set infeksi.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2643182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2060"/>
                </a:solidFill>
              </a:rPr>
              <a:t>Tes bs negatif  walau ada infeksi tb, krn terkdinya </a:t>
            </a:r>
            <a:r>
              <a:rPr lang="id-ID" sz="2800" b="1" i="1" dirty="0" smtClean="0">
                <a:solidFill>
                  <a:srgbClr val="002060"/>
                </a:solidFill>
              </a:rPr>
              <a:t>anergy</a:t>
            </a:r>
            <a:r>
              <a:rPr lang="id-ID" sz="2800" b="1" dirty="0" smtClean="0">
                <a:solidFill>
                  <a:srgbClr val="002060"/>
                </a:solidFill>
              </a:rPr>
              <a:t>, karena </a:t>
            </a:r>
            <a:endParaRPr lang="id-ID" sz="3200" b="1" i="1" dirty="0" smtClean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4414" y="3571876"/>
            <a:ext cx="72866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Infeksi dgn banyak basil</a:t>
            </a:r>
            <a:endParaRPr lang="id-ID" sz="2800" b="1" i="1" dirty="0" smtClean="0">
              <a:solidFill>
                <a:srgbClr val="00B050"/>
              </a:solidFill>
            </a:endParaRP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Measle.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Penyakit Hodgkin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 Sarcoidosis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AIDS , atau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 Immunossupresif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Tes Tuberkulin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000108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C.  Reaksi terhadap Tuberkulin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1571612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70C0"/>
                </a:solidFill>
              </a:rPr>
              <a:t> </a:t>
            </a:r>
            <a:r>
              <a:rPr lang="id-ID" sz="3200" b="1" dirty="0" smtClean="0">
                <a:solidFill>
                  <a:srgbClr val="0070C0"/>
                </a:solidFill>
              </a:rPr>
              <a:t>Tes tuberkulin bs  kadang-kadang negatif  pd terapi dgn isoniazide (INH)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786" y="2571744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2060"/>
                </a:solidFill>
              </a:rPr>
              <a:t>Setelah vaksinasi BCG → bs reaksi positif tp hanya unt 3-7 tahun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5786" y="3571876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Bl semua basil tb yg </a:t>
            </a:r>
            <a:r>
              <a:rPr lang="id-ID" sz="3200" b="1" i="1" dirty="0" smtClean="0">
                <a:solidFill>
                  <a:srgbClr val="00B050"/>
                </a:solidFill>
              </a:rPr>
              <a:t>viable</a:t>
            </a:r>
            <a:r>
              <a:rPr lang="id-ID" sz="3200" b="1" dirty="0" smtClean="0">
                <a:solidFill>
                  <a:srgbClr val="00B050"/>
                </a:solidFill>
              </a:rPr>
              <a:t> sdh tdk ada → Rx neg.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4348" y="4572008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2060"/>
                </a:solidFill>
              </a:rPr>
              <a:t>Seseog yg PPD test bbrp thn lalu  bs Rx neg, tp bl diretest 2 mg kemudian hsl bs positif krn </a:t>
            </a:r>
            <a:r>
              <a:rPr lang="id-ID" sz="3200" b="1" i="1" dirty="0" smtClean="0">
                <a:solidFill>
                  <a:srgbClr val="002060"/>
                </a:solidFill>
              </a:rPr>
              <a:t>reboster.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Tes Tuberkulin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071546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600" b="1" dirty="0" smtClean="0">
                <a:solidFill>
                  <a:srgbClr val="00B050"/>
                </a:solidFill>
              </a:rPr>
              <a:t>C.  Reaksi terhadap Tuberkulin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1714488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Tes tuberkulin yg positif → pernah terinfeksi.  Ini tdk berarti ada 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2714620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TB aktif</a:t>
            </a:r>
            <a:endParaRPr lang="id-ID" sz="2800" b="1" i="1" dirty="0" smtClean="0">
              <a:solidFill>
                <a:srgbClr val="002060"/>
              </a:solidFill>
            </a:endParaRP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Kebal terhadap TB.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5786" y="3643314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Org dgn tes tuberkulin yg positif → beresiko unt menderita krn reaktivasi dr inf primer.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5786" y="4786322"/>
            <a:ext cx="8358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5613" lvl="1" indent="-449263" defTabSz="98901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Tes tuberkulin yg negatif yg blm pernah terinfeksi tdk beresiko reaktivasi, tetapi bs terinfeksi dari luar,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Terapi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071546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Terapi utama → </a:t>
            </a:r>
            <a:r>
              <a:rPr lang="id-ID" sz="3200" b="1" i="1" dirty="0" smtClean="0">
                <a:solidFill>
                  <a:srgbClr val="0070C0"/>
                </a:solidFill>
              </a:rPr>
              <a:t>specific chemotherapy</a:t>
            </a:r>
            <a:r>
              <a:rPr lang="id-ID" sz="3200" b="1" dirty="0" smtClean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034" y="1928802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St diantara 10</a:t>
            </a:r>
            <a:r>
              <a:rPr lang="id-ID" sz="3200" b="1" baseline="30000" dirty="0" smtClean="0">
                <a:solidFill>
                  <a:srgbClr val="00B050"/>
                </a:solidFill>
              </a:rPr>
              <a:t>6</a:t>
            </a:r>
            <a:r>
              <a:rPr lang="id-ID" sz="3200" b="1" dirty="0" smtClean="0">
                <a:solidFill>
                  <a:srgbClr val="00B050"/>
                </a:solidFill>
              </a:rPr>
              <a:t> dan st diantara 10</a:t>
            </a:r>
            <a:r>
              <a:rPr lang="id-ID" sz="3200" b="1" baseline="30000" dirty="0" smtClean="0">
                <a:solidFill>
                  <a:srgbClr val="00B050"/>
                </a:solidFill>
              </a:rPr>
              <a:t>8</a:t>
            </a:r>
            <a:r>
              <a:rPr lang="id-ID" sz="3200" b="1" dirty="0" smtClean="0">
                <a:solidFill>
                  <a:srgbClr val="00B050"/>
                </a:solidFill>
              </a:rPr>
              <a:t> basil tb bs spontan mutasi jadi R obat tb  </a:t>
            </a:r>
            <a:r>
              <a:rPr lang="id-ID" sz="3200" b="1" i="1" dirty="0" smtClean="0">
                <a:solidFill>
                  <a:srgbClr val="00B050"/>
                </a:solidFill>
              </a:rPr>
              <a:t>first line </a:t>
            </a:r>
            <a:r>
              <a:rPr lang="id-ID" sz="3200" b="1" dirty="0" smtClean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472" y="3071810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Bl obat hanya dipakai tunggal, R lebih cepat terjadi &amp; basil lebih cepat berkembang biak.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4286256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2060"/>
                </a:solidFill>
              </a:rPr>
              <a:t>Bila pengobatan dengan kombinasi obat → </a:t>
            </a:r>
            <a:r>
              <a:rPr lang="id-ID" sz="3200" b="1" i="1" dirty="0" smtClean="0">
                <a:solidFill>
                  <a:srgbClr val="002060"/>
                </a:solidFill>
              </a:rPr>
              <a:t>cure rate </a:t>
            </a:r>
            <a:r>
              <a:rPr lang="id-ID" sz="3200" b="1" dirty="0" smtClean="0">
                <a:solidFill>
                  <a:srgbClr val="002060"/>
                </a:solidFill>
              </a:rPr>
              <a:t>95%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2910" y="5500702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BACA METODE DOTS (Direct Observed Therapy)</a:t>
            </a:r>
            <a:r>
              <a:rPr lang="id-ID" sz="3200" b="1" dirty="0" smtClean="0">
                <a:solidFill>
                  <a:srgbClr val="0070C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378621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Terapi  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000108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i="1" dirty="0" smtClean="0">
                <a:solidFill>
                  <a:srgbClr val="00B050"/>
                </a:solidFill>
              </a:rPr>
              <a:t>First line TB drugs:</a:t>
            </a:r>
            <a:endParaRPr lang="id-ID" sz="3200" b="1" i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500174"/>
            <a:ext cx="37862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Isoniazid (INH)</a:t>
            </a:r>
          </a:p>
          <a:p>
            <a:pPr marL="269875" lvl="2" indent="-269875"/>
            <a:endParaRPr lang="id-ID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Rifamycin (RMP)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Pyrazinamide (PZA)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 Ethambutol (EMB)</a:t>
            </a:r>
          </a:p>
        </p:txBody>
      </p:sp>
      <p:sp>
        <p:nvSpPr>
          <p:cNvPr id="5" name="Right Brace 4"/>
          <p:cNvSpPr/>
          <p:nvPr/>
        </p:nvSpPr>
        <p:spPr>
          <a:xfrm>
            <a:off x="4357686" y="1571612"/>
            <a:ext cx="214314" cy="100013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extBox 5"/>
          <p:cNvSpPr txBox="1"/>
          <p:nvPr/>
        </p:nvSpPr>
        <p:spPr>
          <a:xfrm>
            <a:off x="4786314" y="1857364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Paling banyak dipakai</a:t>
            </a:r>
            <a:endParaRPr lang="id-ID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4071942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i="1" dirty="0" smtClean="0">
                <a:solidFill>
                  <a:srgbClr val="00B050"/>
                </a:solidFill>
              </a:rPr>
              <a:t>Second line TB drugs:</a:t>
            </a:r>
            <a:endParaRPr lang="id-ID" sz="3200" b="1" i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4611231"/>
            <a:ext cx="37862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2">
                    <a:lumMod val="75000"/>
                  </a:schemeClr>
                </a:solidFill>
              </a:rPr>
              <a:t>Kanamycin</a:t>
            </a:r>
            <a:endParaRPr lang="id-ID" sz="28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2">
                    <a:lumMod val="75000"/>
                  </a:schemeClr>
                </a:solidFill>
              </a:rPr>
              <a:t>Capreomycin  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2">
                    <a:lumMod val="75000"/>
                  </a:schemeClr>
                </a:solidFill>
              </a:rPr>
              <a:t>Cycloserine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2">
                    <a:lumMod val="75000"/>
                  </a:schemeClr>
                </a:solidFill>
              </a:rPr>
              <a:t>Ofloxacin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2">
                    <a:lumMod val="75000"/>
                  </a:schemeClr>
                </a:solidFill>
              </a:rPr>
              <a:t> Ciprofloxacin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378621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Terapi  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071546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Resimen INH, RMP, PZA dan EMB → 2 bln.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1643050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Bl berhasil → dilanjutkan dgn INH &amp; RMP 4 bln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10" y="2714620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Pend dgn cavitas  atau bl sputum ttp positif set 2 bln Th/:  ditambah 3 bln → total 9 bln.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48" y="3786190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2060"/>
                </a:solidFill>
              </a:rPr>
              <a:t>Masalah utama sekarang  adalah adanya MDR  (Multidrug=resistence </a:t>
            </a:r>
            <a:r>
              <a:rPr lang="id-ID" sz="3200" b="1" i="1" dirty="0" smtClean="0">
                <a:solidFill>
                  <a:srgbClr val="002060"/>
                </a:solidFill>
              </a:rPr>
              <a:t>M. Tbc)</a:t>
            </a:r>
            <a:r>
              <a:rPr lang="id-ID" sz="3200" b="1" dirty="0" smtClean="0">
                <a:solidFill>
                  <a:srgbClr val="002060"/>
                </a:solidFill>
              </a:rPr>
              <a:t> → R terhdp INH &amp; RPM</a:t>
            </a:r>
            <a:r>
              <a:rPr lang="id-ID" sz="3200" b="1" i="1" dirty="0" smtClean="0">
                <a:solidFill>
                  <a:srgbClr val="002060"/>
                </a:solidFill>
              </a:rPr>
              <a:t> </a:t>
            </a:r>
            <a:endParaRPr lang="id-ID" sz="3200" b="1" dirty="0" smtClean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5500702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Strain MDR </a:t>
            </a:r>
            <a:r>
              <a:rPr lang="id-ID" sz="3200" b="1" i="1" dirty="0" smtClean="0">
                <a:solidFill>
                  <a:srgbClr val="00B050"/>
                </a:solidFill>
              </a:rPr>
              <a:t>M. Tbc  </a:t>
            </a:r>
            <a:r>
              <a:rPr lang="id-ID" sz="3200" b="1" dirty="0" smtClean="0">
                <a:solidFill>
                  <a:srgbClr val="00B050"/>
                </a:solidFill>
              </a:rPr>
              <a:t>banyak ditemukan → &gt;&gt; KLB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378621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Terapi  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071546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Extensively Drug Resistence (XDR) strain: R terhdp: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7224" y="2071678"/>
            <a:ext cx="76438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Isoniazid (INH)</a:t>
            </a:r>
            <a:endParaRPr lang="id-ID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Rifamycin (RMP)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Floroquinolone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 Minimal 1 second line drugs: amikacin, capreomycin, atau kanamycin,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0034" y="4286256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i="1" dirty="0" smtClean="0">
                <a:solidFill>
                  <a:srgbClr val="00B050"/>
                </a:solidFill>
              </a:rPr>
              <a:t>Prevalence XDR  underestimated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4786322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Org yg terinf XDR tb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1538" y="5429264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i="1" dirty="0" smtClean="0"/>
              <a:t>outcome</a:t>
            </a:r>
            <a:r>
              <a:rPr lang="id-ID" sz="2800" b="1" dirty="0" smtClean="0"/>
              <a:t> klinik jelek 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± 64%  meninggal selama terapi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0"/>
            <a:ext cx="378621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Epidemiologi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714356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Manusia yg menyebarkan sejumlah basil dari sal respirasi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0034" y="1714488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Penularan: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2214554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/>
              <a:t>Langsung dgn droplet </a:t>
            </a:r>
            <a:r>
              <a:rPr lang="id-ID" sz="2800" b="1" i="1" dirty="0" smtClean="0"/>
              <a:t>→ massive close contact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Liwat udara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3143248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Suseptibility terhdp tb  berperan pd: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8662" y="3714752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2">
                    <a:lumMod val="75000"/>
                  </a:schemeClr>
                </a:solidFill>
              </a:rPr>
              <a:t>Resiko terinfeksi</a:t>
            </a:r>
            <a:endParaRPr lang="id-ID" sz="28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chemeClr val="accent2">
                    <a:lumMod val="75000"/>
                  </a:schemeClr>
                </a:solidFill>
              </a:rPr>
              <a:t>Gambaran klinik setelah terinfeksi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4348" y="4643446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U org dgn tes tuberkulin negatif, resiko terinfeksi basil tb , tergantung pd: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1538" y="5643578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id-ID" sz="2800" b="1" dirty="0" smtClean="0">
                <a:solidFill>
                  <a:srgbClr val="00B050"/>
                </a:solidFill>
              </a:rPr>
              <a:t>Eksposur ke sumber infeksi, terutama pend dgn sputum positif.</a:t>
            </a:r>
            <a:endParaRPr lang="id-ID" sz="2800" b="1" i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143248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Kemungkinan sakit set  terinfeksi, ada hub nya dgn genetik, dan dipengaruhi oleh: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0100" y="4286256"/>
            <a:ext cx="72866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/>
              <a:t>Usia</a:t>
            </a:r>
            <a:endParaRPr lang="id-ID" sz="2800" b="1" i="1" dirty="0" smtClean="0"/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Kurang Gizi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 Status kekebalan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 Peyakit penyerta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 dan lain-lain faktor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78621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Epidemiologi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785794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Resko tsb sebanding dgn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0100" y="1285860"/>
            <a:ext cx="72866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i="1" dirty="0" smtClean="0">
                <a:solidFill>
                  <a:srgbClr val="00B050"/>
                </a:solidFill>
              </a:rPr>
              <a:t>Rate  active infecton </a:t>
            </a:r>
            <a:r>
              <a:rPr lang="id-ID" sz="2800" b="1" dirty="0" smtClean="0">
                <a:solidFill>
                  <a:srgbClr val="00B050"/>
                </a:solidFill>
              </a:rPr>
              <a:t>di masyarakat</a:t>
            </a:r>
            <a:endParaRPr lang="id-ID" sz="2800" b="1" i="1" dirty="0" smtClean="0">
              <a:solidFill>
                <a:srgbClr val="00B050"/>
              </a:solidFill>
            </a:endParaRP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Hidup berdesakan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Sosioekonomi rendah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B050"/>
                </a:solidFill>
              </a:rPr>
              <a:t> Yankes kurang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14393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Pencegahan &amp; Pengendalian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142984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>
                <a:solidFill>
                  <a:srgbClr val="0070C0"/>
                </a:solidFill>
              </a:rPr>
              <a:t>1. Terapi cepat &amp; adekuat pd pend dgn aktif tb, teliti difollow up kontak serumah dgn tes tuberkulin, pemeriksaan Ra.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034" y="2786058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>
                <a:solidFill>
                  <a:srgbClr val="00B050"/>
                </a:solidFill>
              </a:rPr>
              <a:t>2. Terapi org asimptomatis dgn tes tuberkulin positif pd: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8662" y="3929066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/>
              <a:t>Usia yg mudah terinfeksi</a:t>
            </a:r>
            <a:endParaRPr lang="id-ID" sz="2800" b="1" i="1" dirty="0" smtClean="0"/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Dpt terapi immunosupressif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5143512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88900"/>
            <a:r>
              <a:rPr lang="id-ID" sz="3200" b="1" dirty="0" smtClean="0">
                <a:solidFill>
                  <a:srgbClr val="00B050"/>
                </a:solidFill>
              </a:rPr>
              <a:t>akan me ↘ reaktivasi dari infeksi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A. Sifat Orgnisme yg Khas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2976" y="1928802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 Pd jaringan: basil tipis, lurus, 0,4 x 3 µm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2500306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50000"/>
                  </a:schemeClr>
                </a:solidFill>
              </a:rPr>
              <a:t> Pd biakan: coccoid atau filamen, bervariasi antar species</a:t>
            </a:r>
            <a:endParaRPr lang="id-ID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4414" y="3571876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 Tdk bs diklassifikasi dgn Gram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5852" y="4143380"/>
            <a:ext cx="75009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2">
                    <a:lumMod val="75000"/>
                  </a:schemeClr>
                </a:solidFill>
              </a:rPr>
              <a:t>Pewarnaan dgn warna basa, tdk bs dilunturkan dgn alkohol walupun  tlh direaksikan dgn iodine → bersifat tahan asam  </a:t>
            </a:r>
            <a:endParaRPr lang="id-ID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14393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id-ID" sz="48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Pencegahan &amp; Pengendalian</a:t>
            </a:r>
            <a:endParaRPr lang="en-US" sz="48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000108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>
                <a:solidFill>
                  <a:srgbClr val="0070C0"/>
                </a:solidFill>
              </a:rPr>
              <a:t>3. Hindari faktor non-spesifik  di bawah ini yg  bs mengurangi kekebalan host shg kasus asimptomatis → simptomatis: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0" y="2571744"/>
            <a:ext cx="72866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/>
              <a:t>Kekurangan makan</a:t>
            </a:r>
            <a:endParaRPr lang="id-ID" sz="2800" b="1" i="1" dirty="0" smtClean="0"/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Gastrectomy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 Supresi </a:t>
            </a:r>
            <a:r>
              <a:rPr lang="id-ID" sz="2800" b="1" i="1" dirty="0" smtClean="0">
                <a:solidFill>
                  <a:srgbClr val="002060"/>
                </a:solidFill>
              </a:rPr>
              <a:t>cellular immunity</a:t>
            </a:r>
            <a:r>
              <a:rPr lang="id-ID" sz="2800" b="1" dirty="0" smtClean="0">
                <a:solidFill>
                  <a:srgbClr val="002060"/>
                </a:solidFill>
              </a:rPr>
              <a:t> oleh obat</a:t>
            </a:r>
          </a:p>
          <a:p>
            <a:pPr marL="269875" lvl="2" indent="-269875">
              <a:buFont typeface="Wingdings" pitchFamily="2" charset="2"/>
              <a:buChar char="ü"/>
            </a:pPr>
            <a:r>
              <a:rPr lang="id-ID" sz="2800" b="1" dirty="0" smtClean="0">
                <a:solidFill>
                  <a:srgbClr val="002060"/>
                </a:solidFill>
              </a:rPr>
              <a:t> Infeksi , misalnya infeksi HIV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0034" y="4429132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263" indent="-449263"/>
            <a:r>
              <a:rPr lang="id-ID" sz="3200" b="1" dirty="0" smtClean="0">
                <a:solidFill>
                  <a:srgbClr val="00B050"/>
                </a:solidFill>
              </a:rPr>
              <a:t>4. Vaksinasi dgn basil tb yg tdk virulen, mis BCG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0" y="0"/>
            <a:ext cx="4646272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3333CC"/>
                </a:solidFill>
                <a:latin typeface="+mj-lt"/>
                <a:cs typeface="+mn-cs"/>
              </a:rPr>
              <a:t>FURTHER READING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762000"/>
            <a:ext cx="8229600" cy="4475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800" b="1" dirty="0" smtClean="0"/>
              <a:t>Carroll, KC, </a:t>
            </a:r>
            <a:r>
              <a:rPr lang="en-US" sz="2800" b="1" dirty="0" err="1" smtClean="0"/>
              <a:t>Butel</a:t>
            </a:r>
            <a:r>
              <a:rPr lang="en-US" sz="2800" b="1" dirty="0" smtClean="0"/>
              <a:t>, JS., Morse, SA, </a:t>
            </a:r>
            <a:r>
              <a:rPr lang="en-US" sz="2800" b="1" dirty="0" err="1" smtClean="0"/>
              <a:t>Mietzner</a:t>
            </a:r>
            <a:r>
              <a:rPr lang="en-US" sz="2800" b="1" dirty="0" smtClean="0"/>
              <a:t>, TA</a:t>
            </a:r>
            <a:r>
              <a:rPr lang="id-ID" sz="2800" b="1" dirty="0" smtClean="0"/>
              <a:t>, Miller, S</a:t>
            </a:r>
            <a:r>
              <a:rPr lang="en-US" sz="2800" b="1" dirty="0" smtClean="0"/>
              <a:t>. </a:t>
            </a:r>
            <a:r>
              <a:rPr lang="en-US" sz="2800" b="1" i="1" dirty="0" err="1" smtClean="0"/>
              <a:t>Jawetz</a:t>
            </a:r>
            <a:r>
              <a:rPr lang="en-US" sz="2800" b="1" i="1" dirty="0" smtClean="0"/>
              <a:t>, </a:t>
            </a:r>
            <a:r>
              <a:rPr lang="en-US" sz="2800" b="1" i="1" dirty="0" err="1" smtClean="0"/>
              <a:t>Melnick</a:t>
            </a:r>
            <a:r>
              <a:rPr lang="en-US" sz="2800" b="1" i="1" dirty="0" smtClean="0"/>
              <a:t>, &amp; </a:t>
            </a:r>
            <a:r>
              <a:rPr lang="en-US" sz="2800" b="1" i="1" dirty="0" err="1" smtClean="0"/>
              <a:t>Adelberg’s</a:t>
            </a:r>
            <a:r>
              <a:rPr lang="en-US" sz="2800" b="1" i="1" dirty="0" smtClean="0"/>
              <a:t> Medical Microbiology. </a:t>
            </a:r>
            <a:r>
              <a:rPr lang="en-US" sz="2800" b="1" dirty="0" smtClean="0"/>
              <a:t>2</a:t>
            </a:r>
            <a:r>
              <a:rPr lang="id-ID" sz="2800" b="1" dirty="0" smtClean="0"/>
              <a:t>7</a:t>
            </a:r>
            <a:r>
              <a:rPr lang="en-US" sz="2800" b="1" baseline="30000" dirty="0" err="1" smtClean="0"/>
              <a:t>th</a:t>
            </a:r>
            <a:r>
              <a:rPr lang="en-US" sz="2800" b="1" dirty="0" smtClean="0"/>
              <a:t>  Edition, International Edition, McGraw-Hill, </a:t>
            </a:r>
            <a:r>
              <a:rPr lang="id-ID" sz="2800" b="1" dirty="0" smtClean="0"/>
              <a:t>Singapore</a:t>
            </a:r>
            <a:r>
              <a:rPr lang="en-US" sz="2800" b="1" dirty="0" smtClean="0"/>
              <a:t>, 201</a:t>
            </a:r>
            <a:r>
              <a:rPr lang="id-ID" sz="2800" b="1" dirty="0" smtClean="0"/>
              <a:t>6</a:t>
            </a:r>
            <a:r>
              <a:rPr lang="en-US" sz="2800" b="1" dirty="0" smtClean="0"/>
              <a:t>.</a:t>
            </a:r>
            <a:endParaRPr lang="id-ID" sz="2800" b="1" dirty="0" smtClean="0">
              <a:latin typeface="+mn-lt"/>
              <a:cs typeface="+mn-cs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800" b="1" dirty="0" smtClean="0">
                <a:latin typeface="+mn-lt"/>
                <a:cs typeface="+mn-cs"/>
              </a:rPr>
              <a:t>Greenwood</a:t>
            </a:r>
            <a:r>
              <a:rPr lang="en-US" sz="2800" b="1" dirty="0">
                <a:latin typeface="+mn-lt"/>
                <a:cs typeface="+mn-cs"/>
              </a:rPr>
              <a:t>, D., Barer, M., Slack, R., Irving, W. </a:t>
            </a:r>
            <a:r>
              <a:rPr lang="en-US" sz="2800" b="1" i="1" dirty="0">
                <a:latin typeface="+mn-lt"/>
                <a:cs typeface="+mn-cs"/>
              </a:rPr>
              <a:t>Medical Microbiology,  </a:t>
            </a:r>
            <a:r>
              <a:rPr lang="en-US" sz="2800" b="1" dirty="0">
                <a:latin typeface="+mn-lt"/>
                <a:cs typeface="+mn-cs"/>
              </a:rPr>
              <a:t>18</a:t>
            </a:r>
            <a:r>
              <a:rPr lang="en-US" sz="2800" b="1" baseline="30000" dirty="0">
                <a:latin typeface="+mn-lt"/>
                <a:cs typeface="+mn-cs"/>
              </a:rPr>
              <a:t>th</a:t>
            </a:r>
            <a:r>
              <a:rPr lang="en-US" sz="2800" b="1" dirty="0">
                <a:latin typeface="+mn-lt"/>
                <a:cs typeface="+mn-cs"/>
              </a:rPr>
              <a:t> Edition, International Edition, Churchill-Livingstone, Sydney, 2012.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800" b="1" smtClean="0">
                <a:latin typeface="+mn-lt"/>
                <a:cs typeface="+mn-cs"/>
              </a:rPr>
              <a:t>Nester</a:t>
            </a:r>
            <a:r>
              <a:rPr lang="en-US" sz="2800" b="1" dirty="0">
                <a:latin typeface="+mn-lt"/>
                <a:cs typeface="+mn-cs"/>
              </a:rPr>
              <a:t>, EW., Anderson, DG., Robert, CE., Jr.  </a:t>
            </a:r>
            <a:r>
              <a:rPr lang="en-US" sz="2800" b="1" i="1" dirty="0">
                <a:latin typeface="+mn-lt"/>
                <a:cs typeface="+mn-cs"/>
              </a:rPr>
              <a:t>Microbiology, a Human </a:t>
            </a:r>
            <a:r>
              <a:rPr lang="en-US" sz="2800" b="1" i="1" dirty="0" err="1">
                <a:latin typeface="+mn-lt"/>
                <a:cs typeface="+mn-cs"/>
              </a:rPr>
              <a:t>Prespective</a:t>
            </a:r>
            <a:r>
              <a:rPr lang="en-US" sz="2800" b="1" i="1" dirty="0">
                <a:latin typeface="+mn-lt"/>
                <a:cs typeface="+mn-cs"/>
              </a:rPr>
              <a:t>,</a:t>
            </a:r>
            <a:r>
              <a:rPr lang="en-US" sz="2800" b="1" dirty="0">
                <a:latin typeface="+mn-lt"/>
                <a:cs typeface="+mn-cs"/>
              </a:rPr>
              <a:t> 7</a:t>
            </a:r>
            <a:r>
              <a:rPr lang="en-US" sz="2800" b="1" baseline="30000" dirty="0">
                <a:latin typeface="+mn-lt"/>
                <a:cs typeface="+mn-cs"/>
              </a:rPr>
              <a:t>th</a:t>
            </a:r>
            <a:r>
              <a:rPr lang="en-US" sz="2800" b="1" dirty="0">
                <a:latin typeface="+mn-lt"/>
                <a:cs typeface="+mn-cs"/>
              </a:rPr>
              <a:t> Edition, International Student Edition, McGraw-Hill, New York, 2012</a:t>
            </a:r>
          </a:p>
          <a:p>
            <a:pPr marL="457200" indent="-457200">
              <a:lnSpc>
                <a:spcPct val="80000"/>
              </a:lnSpc>
              <a:defRPr/>
            </a:pPr>
            <a:endParaRPr lang="en-US" sz="2400" b="1" dirty="0">
              <a:latin typeface="+mn-lt"/>
              <a:cs typeface="+mn-cs"/>
            </a:endParaRPr>
          </a:p>
          <a:p>
            <a:pPr marL="342900" indent="-342900">
              <a:lnSpc>
                <a:spcPct val="80000"/>
              </a:lnSpc>
              <a:defRPr/>
            </a:pPr>
            <a:endParaRPr lang="en-US" sz="24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B. Sifat Biakan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2976" y="1857364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1.  Pd Media Agar Semi-sintetik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3357562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2.  Pd Media Telur yg di Inspisasi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5852" y="4929198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3.  Pd  Media Cair (Broth)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3010" y="2571744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Misalnya: </a:t>
            </a:r>
            <a:r>
              <a:rPr lang="id-ID" sz="3200" b="1" i="1" dirty="0" smtClean="0"/>
              <a:t>Middle brook</a:t>
            </a:r>
            <a:r>
              <a:rPr lang="id-ID" sz="3200" i="1" dirty="0" smtClean="0"/>
              <a:t>  </a:t>
            </a:r>
            <a:r>
              <a:rPr lang="id-ID" sz="3200" b="1" dirty="0" smtClean="0"/>
              <a:t>7 H10 &amp; 7H11</a:t>
            </a:r>
            <a:endParaRPr lang="id-ID" sz="32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3010" y="4000504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Misalnya: </a:t>
            </a:r>
            <a:r>
              <a:rPr lang="id-ID" sz="3200" b="1" i="1" dirty="0" smtClean="0"/>
              <a:t>Lowenstein-Jensen Media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3010" y="5572140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Misalnya: </a:t>
            </a:r>
            <a:r>
              <a:rPr lang="id-ID" sz="3200" b="1" i="1" dirty="0" smtClean="0"/>
              <a:t>Middle brook</a:t>
            </a:r>
            <a:r>
              <a:rPr lang="id-ID" sz="3200" i="1" dirty="0" smtClean="0"/>
              <a:t>  </a:t>
            </a:r>
            <a:r>
              <a:rPr lang="id-ID" sz="3200" b="1" dirty="0" smtClean="0"/>
              <a:t>7 H9 &amp; 7H12</a:t>
            </a:r>
            <a:endParaRPr lang="id-ID" sz="32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07154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B. Sifat Biakan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1714488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1.  Pd Media Agar Semi-sintetik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28" y="2285992"/>
            <a:ext cx="73581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/>
              <a:t> </a:t>
            </a:r>
            <a:r>
              <a:rPr lang="id-ID" sz="2800" b="1" i="1" dirty="0" smtClean="0"/>
              <a:t>Middle brook</a:t>
            </a:r>
            <a:r>
              <a:rPr lang="id-ID" sz="2800" i="1" dirty="0" smtClean="0"/>
              <a:t>  </a:t>
            </a:r>
            <a:r>
              <a:rPr lang="id-ID" sz="2800" b="1" dirty="0" smtClean="0"/>
              <a:t>7 H10 &amp; 7H11 yg mengandung garam, vitamin, co factor, oleic acid, albumin, catalase, &amp; gliserol.</a:t>
            </a:r>
          </a:p>
          <a:p>
            <a:r>
              <a:rPr lang="id-ID" sz="2800" b="1" dirty="0" smtClean="0"/>
              <a:t>Medium 7H11 jg mengandung </a:t>
            </a:r>
            <a:r>
              <a:rPr lang="id-ID" sz="2800" b="1" i="1" dirty="0" smtClean="0"/>
              <a:t>casein hydrolysate.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0100" y="4500570"/>
            <a:ext cx="75009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B050"/>
                </a:solidFill>
              </a:rPr>
              <a:t> Albumin mentralkan toksin  &amp; hambat effek </a:t>
            </a:r>
            <a:r>
              <a:rPr lang="id-ID" sz="2800" b="1" i="1" dirty="0" smtClean="0">
                <a:solidFill>
                  <a:srgbClr val="00B050"/>
                </a:solidFill>
              </a:rPr>
              <a:t>fatty acid  </a:t>
            </a:r>
            <a:r>
              <a:rPr lang="id-ID" sz="2800" b="1" dirty="0" smtClean="0">
                <a:solidFill>
                  <a:srgbClr val="00B050"/>
                </a:solidFill>
              </a:rPr>
              <a:t>pd specimen atau pd medium.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2976" y="5429264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70C0"/>
                </a:solidFill>
              </a:rPr>
              <a:t>Inokulum besar → tumbuh dlm bbrp minggu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2976" y="6072206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2800" b="1" dirty="0" smtClean="0">
                <a:solidFill>
                  <a:schemeClr val="accent6">
                    <a:lumMod val="50000"/>
                  </a:schemeClr>
                </a:solidFill>
              </a:rPr>
              <a:t>Medium ini &lt; sensitif dibanding medium lain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214422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B. Sifat Biakan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857364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2.  Pd Media Telur yg di Inspisasi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1538" y="2500306"/>
            <a:ext cx="77153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/>
              <a:t>Lowenstein-Jensen Media mengandung garam, gliserol, dan bahan-bahan organik kompleks (telur atau kuning telur, tepung kentang, dll), </a:t>
            </a:r>
            <a:r>
              <a:rPr lang="id-ID" sz="2800" b="1" i="1" dirty="0" smtClean="0"/>
              <a:t>malachit green </a:t>
            </a:r>
            <a:r>
              <a:rPr lang="id-ID" sz="2800" b="1" dirty="0" smtClean="0"/>
              <a:t> ditambahkan untuk menghambat bakteri lain.     </a:t>
            </a:r>
            <a:endParaRPr lang="id-ID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57224" y="4786322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2800" b="1" dirty="0" smtClean="0">
                <a:solidFill>
                  <a:srgbClr val="0070C0"/>
                </a:solidFill>
              </a:rPr>
              <a:t>Inokulum kecil → tumbuh dlm 3-6 minggu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662" y="5500702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Bisa ditambah antibiotik  → </a:t>
            </a:r>
            <a:r>
              <a:rPr lang="id-ID" sz="2800" b="1" i="1" dirty="0" smtClean="0">
                <a:solidFill>
                  <a:schemeClr val="accent6">
                    <a:lumMod val="75000"/>
                  </a:schemeClr>
                </a:solidFill>
              </a:rPr>
              <a:t>selective medium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29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Sifat-sifat</a:t>
            </a:r>
            <a:endParaRPr lang="en-US" sz="5400" b="1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 smtClean="0">
                <a:solidFill>
                  <a:srgbClr val="00B050"/>
                </a:solidFill>
              </a:rPr>
              <a:t>B. Sifat Biakan </a:t>
            </a:r>
            <a:endParaRPr lang="id-ID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857364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>
                <a:solidFill>
                  <a:srgbClr val="0070C0"/>
                </a:solidFill>
              </a:rPr>
              <a:t>3.  Pd  Media Cair (Broth)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2500306"/>
            <a:ext cx="7500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chemeClr val="accent6">
                    <a:lumMod val="75000"/>
                  </a:schemeClr>
                </a:solidFill>
              </a:rPr>
              <a:t> Media cair membantu proliferasi dari inokulum kecil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4414" y="3571876"/>
            <a:ext cx="7500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B050"/>
                </a:solidFill>
              </a:rPr>
              <a:t> Karena sifat hidrofobik permukaan cairan biasanya </a:t>
            </a:r>
            <a:r>
              <a:rPr lang="id-ID" sz="3200" b="1" i="1" dirty="0" smtClean="0">
                <a:solidFill>
                  <a:srgbClr val="00B050"/>
                </a:solidFill>
              </a:rPr>
              <a:t>Mycobacterium</a:t>
            </a:r>
            <a:r>
              <a:rPr lang="id-ID" sz="3200" b="1" dirty="0" smtClean="0">
                <a:solidFill>
                  <a:srgbClr val="00B050"/>
                </a:solidFill>
              </a:rPr>
              <a:t> tumbuh menggumpal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7290" y="5072074"/>
            <a:ext cx="7500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itchFamily="2" charset="2"/>
              <a:buChar char="§"/>
            </a:pPr>
            <a:r>
              <a:rPr lang="id-ID" sz="3200" b="1" dirty="0" smtClean="0">
                <a:solidFill>
                  <a:srgbClr val="0070C0"/>
                </a:solidFill>
              </a:rPr>
              <a:t>Bl di+ </a:t>
            </a:r>
            <a:r>
              <a:rPr lang="id-ID" sz="3200" b="1" i="1" dirty="0" smtClean="0">
                <a:solidFill>
                  <a:srgbClr val="0070C0"/>
                </a:solidFill>
              </a:rPr>
              <a:t>tween </a:t>
            </a:r>
            <a:r>
              <a:rPr lang="id-ID" sz="3200" b="1" dirty="0" smtClean="0">
                <a:solidFill>
                  <a:srgbClr val="0070C0"/>
                </a:solidFill>
              </a:rPr>
              <a:t>(</a:t>
            </a:r>
            <a:r>
              <a:rPr lang="id-ID" sz="3200" b="1" i="1" dirty="0" smtClean="0">
                <a:solidFill>
                  <a:srgbClr val="0070C0"/>
                </a:solidFill>
              </a:rPr>
              <a:t>water  suluble ester of fatty acid</a:t>
            </a:r>
            <a:r>
              <a:rPr lang="id-ID" sz="3200" b="1" dirty="0" smtClean="0">
                <a:solidFill>
                  <a:srgbClr val="0070C0"/>
                </a:solidFill>
              </a:rPr>
              <a:t>) → permukaan jd basah dan biakan diuraikan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2681</Words>
  <Application>Microsoft Office PowerPoint</Application>
  <PresentationFormat>On-screen Show (4:3)</PresentationFormat>
  <Paragraphs>353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5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Hewlett Packard</dc:creator>
  <cp:lastModifiedBy>hp</cp:lastModifiedBy>
  <cp:revision>20</cp:revision>
  <dcterms:created xsi:type="dcterms:W3CDTF">2017-01-26T00:48:00Z</dcterms:created>
  <dcterms:modified xsi:type="dcterms:W3CDTF">2017-08-19T10:23:17Z</dcterms:modified>
</cp:coreProperties>
</file>